
<file path=[Content_Types].xml><?xml version="1.0" encoding="utf-8"?>
<Types xmlns="http://schemas.openxmlformats.org/package/2006/content-types">
  <Default Extension="bmp" ContentType="image/bmp"/>
  <Default Extension="gif" ContentType="image/gif"/>
  <Default Extension="jpeg" ContentType="image/jpeg"/>
  <Default Extension="jpg" ContentType="image/pn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jpg" ContentType="image/jpeg"/>
  <Override PartName="/ppt/media/image7.jpg" ContentType="image/jpeg"/>
  <Override PartName="/ppt/media/image8.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5.jpg" ContentType="image/jpeg"/>
  <Override PartName="/ppt/media/image16.jp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39.jpg" ContentType="image/jpe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399" r:id="rId2"/>
    <p:sldId id="265" r:id="rId3"/>
    <p:sldId id="266" r:id="rId4"/>
    <p:sldId id="274" r:id="rId5"/>
    <p:sldId id="400" r:id="rId6"/>
    <p:sldId id="401" r:id="rId7"/>
    <p:sldId id="267" r:id="rId8"/>
    <p:sldId id="402" r:id="rId9"/>
    <p:sldId id="403" r:id="rId10"/>
    <p:sldId id="404" r:id="rId11"/>
    <p:sldId id="268" r:id="rId12"/>
    <p:sldId id="408" r:id="rId13"/>
    <p:sldId id="410" r:id="rId14"/>
    <p:sldId id="409" r:id="rId15"/>
    <p:sldId id="407" r:id="rId16"/>
    <p:sldId id="411" r:id="rId17"/>
    <p:sldId id="412" r:id="rId18"/>
    <p:sldId id="413" r:id="rId19"/>
    <p:sldId id="414" r:id="rId20"/>
    <p:sldId id="417" r:id="rId21"/>
    <p:sldId id="415" r:id="rId22"/>
    <p:sldId id="416" r:id="rId23"/>
    <p:sldId id="269" r:id="rId24"/>
    <p:sldId id="418" r:id="rId25"/>
    <p:sldId id="419" r:id="rId26"/>
    <p:sldId id="420" r:id="rId27"/>
    <p:sldId id="283" r:id="rId28"/>
    <p:sldId id="270" r:id="rId29"/>
    <p:sldId id="285" r:id="rId30"/>
    <p:sldId id="287" r:id="rId31"/>
    <p:sldId id="271" r:id="rId32"/>
    <p:sldId id="288" r:id="rId33"/>
    <p:sldId id="272" r:id="rId34"/>
  </p:sldIdLst>
  <p:sldSz cx="12192000" cy="6858000"/>
  <p:notesSz cx="6858000" cy="9144000"/>
  <p:custDataLst>
    <p:tags r:id="rId36"/>
  </p:custDataLst>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guide id="3" orient="horz" pos="232">
          <p15:clr>
            <a:srgbClr val="A4A3A4"/>
          </p15:clr>
        </p15:guide>
        <p15:guide id="4" orient="horz" pos="4112">
          <p15:clr>
            <a:srgbClr val="A4A3A4"/>
          </p15:clr>
        </p15:guide>
        <p15:guide id="5" pos="5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27" autoAdjust="0"/>
    <p:restoredTop sz="94674"/>
  </p:normalViewPr>
  <p:slideViewPr>
    <p:cSldViewPr snapToGrid="0" snapToObjects="1">
      <p:cViewPr varScale="1">
        <p:scale>
          <a:sx n="62" d="100"/>
          <a:sy n="62" d="100"/>
        </p:scale>
        <p:origin x="60" y="156"/>
      </p:cViewPr>
      <p:guideLst>
        <p:guide pos="3840"/>
        <p:guide orient="horz" pos="2160"/>
        <p:guide orient="horz" pos="232"/>
        <p:guide orient="horz" pos="4112"/>
        <p:guide pos="574"/>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Sheet1!$A$2:$A$77</cx:f>
        <cx:lvl ptCount="76" formatCode="G/通用格式">
          <cx:pt idx="0">1</cx:pt>
          <cx:pt idx="1">3</cx:pt>
          <cx:pt idx="2">3</cx:pt>
          <cx:pt idx="3">3</cx:pt>
          <cx:pt idx="4">5</cx:pt>
          <cx:pt idx="5">6</cx:pt>
          <cx:pt idx="6">6</cx:pt>
          <cx:pt idx="7">6</cx:pt>
          <cx:pt idx="8">7</cx:pt>
          <cx:pt idx="9">8</cx:pt>
          <cx:pt idx="10">8</cx:pt>
          <cx:pt idx="11">9</cx:pt>
          <cx:pt idx="12">9</cx:pt>
          <cx:pt idx="13">9</cx:pt>
          <cx:pt idx="14">9</cx:pt>
          <cx:pt idx="15">9</cx:pt>
          <cx:pt idx="16">10</cx:pt>
          <cx:pt idx="17">10</cx:pt>
          <cx:pt idx="18">10</cx:pt>
          <cx:pt idx="19">10</cx:pt>
          <cx:pt idx="20">10</cx:pt>
          <cx:pt idx="21">10</cx:pt>
          <cx:pt idx="22">11</cx:pt>
          <cx:pt idx="23">11</cx:pt>
          <cx:pt idx="24">11</cx:pt>
          <cx:pt idx="25">11</cx:pt>
          <cx:pt idx="26">11</cx:pt>
          <cx:pt idx="27">11</cx:pt>
          <cx:pt idx="28">12</cx:pt>
          <cx:pt idx="29">12</cx:pt>
          <cx:pt idx="30">12</cx:pt>
          <cx:pt idx="31">12</cx:pt>
          <cx:pt idx="32">12</cx:pt>
          <cx:pt idx="33">12</cx:pt>
          <cx:pt idx="34">13</cx:pt>
          <cx:pt idx="35">13</cx:pt>
          <cx:pt idx="36">13</cx:pt>
          <cx:pt idx="37">13</cx:pt>
          <cx:pt idx="38">13</cx:pt>
          <cx:pt idx="39">14</cx:pt>
          <cx:pt idx="40">14</cx:pt>
          <cx:pt idx="41">14</cx:pt>
          <cx:pt idx="42">14</cx:pt>
          <cx:pt idx="43">14</cx:pt>
          <cx:pt idx="44">14</cx:pt>
          <cx:pt idx="45">15</cx:pt>
          <cx:pt idx="46">15</cx:pt>
          <cx:pt idx="47">15</cx:pt>
          <cx:pt idx="48">15</cx:pt>
          <cx:pt idx="49">15</cx:pt>
          <cx:pt idx="50">15</cx:pt>
          <cx:pt idx="51">15</cx:pt>
          <cx:pt idx="52">15</cx:pt>
          <cx:pt idx="53">16</cx:pt>
          <cx:pt idx="54">16</cx:pt>
          <cx:pt idx="55">16</cx:pt>
          <cx:pt idx="56">16</cx:pt>
          <cx:pt idx="57">17</cx:pt>
          <cx:pt idx="58">17</cx:pt>
          <cx:pt idx="59">17</cx:pt>
          <cx:pt idx="60">17</cx:pt>
          <cx:pt idx="61">17</cx:pt>
          <cx:pt idx="62">17</cx:pt>
          <cx:pt idx="63">18</cx:pt>
          <cx:pt idx="64">18</cx:pt>
          <cx:pt idx="65">18</cx:pt>
          <cx:pt idx="66">18</cx:pt>
          <cx:pt idx="67">19</cx:pt>
          <cx:pt idx="68">19</cx:pt>
          <cx:pt idx="69">19</cx:pt>
          <cx:pt idx="70">20</cx:pt>
          <cx:pt idx="71">21</cx:pt>
          <cx:pt idx="72">22</cx:pt>
          <cx:pt idx="73">22</cx:pt>
          <cx:pt idx="74">24</cx:pt>
          <cx:pt idx="75">24</cx:pt>
        </cx:lvl>
      </cx:numDim>
    </cx:data>
  </cx:chartData>
  <cx:chart>
    <cx:title pos="t" align="ctr" overlay="0">
      <cx:tx>
        <cx:txData>
          <cx:v>块错误总数频数分布直方图</cx:v>
        </cx:txData>
      </cx:tx>
      <cx:txPr>
        <a:bodyPr spcFirstLastPara="1" vertOverflow="ellipsis" horzOverflow="overflow" wrap="square" lIns="0" tIns="0" rIns="0" bIns="0" anchor="ctr" anchorCtr="1"/>
        <a:lstStyle/>
        <a:p>
          <a:pPr algn="ctr" rtl="0">
            <a:defRPr/>
          </a:pPr>
          <a:r>
            <a:rPr lang="zh-CN" altLang="en-US" sz="1862" b="1" i="0" u="none" strike="noStrike" baseline="0" dirty="0">
              <a:solidFill>
                <a:prstClr val="black">
                  <a:lumMod val="65000"/>
                  <a:lumOff val="35000"/>
                </a:prstClr>
              </a:solidFill>
              <a:latin typeface="Segoe UI"/>
              <a:ea typeface="微软雅黑"/>
            </a:rPr>
            <a:t>块错误总数频数分布直方图</a:t>
          </a:r>
        </a:p>
      </cx:txPr>
    </cx:title>
    <cx:plotArea>
      <cx:plotAreaRegion>
        <cx:series layoutId="clusteredColumn" uniqueId="{D7BDD64A-CECB-4B52-B6BB-D3CE6BC39859}">
          <cx:tx>
            <cx:txData>
              <cx:f>Sheet1!$A$1</cx:f>
              <cx:v>系列 1</cx:v>
            </cx:txData>
          </cx:tx>
          <cx:dataLabels>
            <cx:visibility seriesName="0" categoryName="0" value="1"/>
          </cx:dataLabels>
          <cx:dataId val="0"/>
          <cx:layoutPr>
            <cx:binning intervalClosed="r"/>
          </cx:layoutPr>
        </cx:series>
      </cx:plotAreaRegion>
      <cx:axis id="0">
        <cx:catScaling gapWidth="0"/>
        <cx:title>
          <cx:tx>
            <cx:rich>
              <a:bodyPr spcFirstLastPara="1" vertOverflow="ellipsis" horzOverflow="overflow" wrap="square" lIns="0" tIns="0" rIns="0" bIns="0" anchor="ctr" anchorCtr="1"/>
              <a:lstStyle/>
              <a:p>
                <a:pPr algn="ctr" rtl="0">
                  <a:defRPr/>
                </a:pPr>
                <a:r>
                  <a:rPr lang="zh-CN" altLang="en-US" sz="1600" b="1" i="0" u="none" strike="noStrike" baseline="0" dirty="0">
                    <a:solidFill>
                      <a:prstClr val="black">
                        <a:lumMod val="65000"/>
                        <a:lumOff val="35000"/>
                      </a:prstClr>
                    </a:solidFill>
                    <a:latin typeface="Segoe UI"/>
                    <a:ea typeface="微软雅黑"/>
                  </a:rPr>
                  <a:t>块比特错误总数</a:t>
                </a:r>
              </a:p>
            </cx:rich>
          </cx:tx>
        </cx:title>
        <cx:tickLabels/>
      </cx:axis>
      <cx:axis id="1">
        <cx:valScaling/>
        <cx:title>
          <cx:tx>
            <cx:rich>
              <a:bodyPr spcFirstLastPara="1" vertOverflow="ellipsis" horzOverflow="overflow" wrap="square" lIns="0" tIns="0" rIns="0" bIns="0" anchor="ctr" anchorCtr="1"/>
              <a:lstStyle/>
              <a:p>
                <a:pPr algn="ctr" rtl="0">
                  <a:defRPr/>
                </a:pPr>
                <a:r>
                  <a:rPr lang="zh-CN" altLang="en-US" sz="1600" b="1" i="0" u="none" strike="noStrike" baseline="0" dirty="0">
                    <a:solidFill>
                      <a:prstClr val="black">
                        <a:lumMod val="65000"/>
                        <a:lumOff val="35000"/>
                      </a:prstClr>
                    </a:solidFill>
                    <a:latin typeface="Segoe UI"/>
                    <a:ea typeface="微软雅黑"/>
                  </a:rPr>
                  <a:t>频数</a:t>
                </a:r>
              </a:p>
            </cx:rich>
          </cx:tx>
        </cx:title>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127298-6CB9-4ACB-BB12-7F75F06D4BB4}" type="datetimeFigureOut">
              <a:rPr lang="zh-CN" altLang="en-US" smtClean="0"/>
              <a:t>2020/5/13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3869FB-3FC2-4617-8655-B1CA3DFD2224}" type="slidenum">
              <a:rPr lang="zh-CN" altLang="en-US" smtClean="0"/>
              <a:t>‹#›</a:t>
            </a:fld>
            <a:endParaRPr lang="zh-CN" altLang="en-US"/>
          </a:p>
        </p:txBody>
      </p:sp>
    </p:spTree>
    <p:extLst>
      <p:ext uri="{BB962C8B-B14F-4D97-AF65-F5344CB8AC3E}">
        <p14:creationId xmlns:p14="http://schemas.microsoft.com/office/powerpoint/2010/main" val="2516924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41528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10</a:t>
            </a:fld>
            <a:endParaRPr lang="zh-CN" altLang="en-US"/>
          </a:p>
        </p:txBody>
      </p:sp>
    </p:spTree>
    <p:extLst>
      <p:ext uri="{BB962C8B-B14F-4D97-AF65-F5344CB8AC3E}">
        <p14:creationId xmlns:p14="http://schemas.microsoft.com/office/powerpoint/2010/main" val="3557435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11</a:t>
            </a:fld>
            <a:endParaRPr lang="zh-CN" altLang="en-US"/>
          </a:p>
        </p:txBody>
      </p:sp>
    </p:spTree>
    <p:extLst>
      <p:ext uri="{BB962C8B-B14F-4D97-AF65-F5344CB8AC3E}">
        <p14:creationId xmlns:p14="http://schemas.microsoft.com/office/powerpoint/2010/main" val="1750478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12</a:t>
            </a:fld>
            <a:endParaRPr lang="zh-CN" altLang="en-US"/>
          </a:p>
        </p:txBody>
      </p:sp>
    </p:spTree>
    <p:extLst>
      <p:ext uri="{BB962C8B-B14F-4D97-AF65-F5344CB8AC3E}">
        <p14:creationId xmlns:p14="http://schemas.microsoft.com/office/powerpoint/2010/main" val="2206623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13</a:t>
            </a:fld>
            <a:endParaRPr lang="zh-CN" altLang="en-US"/>
          </a:p>
        </p:txBody>
      </p:sp>
    </p:spTree>
    <p:extLst>
      <p:ext uri="{BB962C8B-B14F-4D97-AF65-F5344CB8AC3E}">
        <p14:creationId xmlns:p14="http://schemas.microsoft.com/office/powerpoint/2010/main" val="268534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14</a:t>
            </a:fld>
            <a:endParaRPr lang="zh-CN" altLang="en-US"/>
          </a:p>
        </p:txBody>
      </p:sp>
    </p:spTree>
    <p:extLst>
      <p:ext uri="{BB962C8B-B14F-4D97-AF65-F5344CB8AC3E}">
        <p14:creationId xmlns:p14="http://schemas.microsoft.com/office/powerpoint/2010/main" val="2435125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16</a:t>
            </a:fld>
            <a:endParaRPr lang="zh-CN" altLang="en-US"/>
          </a:p>
        </p:txBody>
      </p:sp>
    </p:spTree>
    <p:extLst>
      <p:ext uri="{BB962C8B-B14F-4D97-AF65-F5344CB8AC3E}">
        <p14:creationId xmlns:p14="http://schemas.microsoft.com/office/powerpoint/2010/main" val="3226901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17</a:t>
            </a:fld>
            <a:endParaRPr lang="zh-CN" altLang="en-US"/>
          </a:p>
        </p:txBody>
      </p:sp>
    </p:spTree>
    <p:extLst>
      <p:ext uri="{BB962C8B-B14F-4D97-AF65-F5344CB8AC3E}">
        <p14:creationId xmlns:p14="http://schemas.microsoft.com/office/powerpoint/2010/main" val="1910871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18</a:t>
            </a:fld>
            <a:endParaRPr lang="zh-CN" altLang="en-US"/>
          </a:p>
        </p:txBody>
      </p:sp>
    </p:spTree>
    <p:extLst>
      <p:ext uri="{BB962C8B-B14F-4D97-AF65-F5344CB8AC3E}">
        <p14:creationId xmlns:p14="http://schemas.microsoft.com/office/powerpoint/2010/main" val="3568930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19</a:t>
            </a:fld>
            <a:endParaRPr lang="zh-CN" altLang="en-US"/>
          </a:p>
        </p:txBody>
      </p:sp>
    </p:spTree>
    <p:extLst>
      <p:ext uri="{BB962C8B-B14F-4D97-AF65-F5344CB8AC3E}">
        <p14:creationId xmlns:p14="http://schemas.microsoft.com/office/powerpoint/2010/main" val="3145696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20</a:t>
            </a:fld>
            <a:endParaRPr lang="zh-CN" altLang="en-US"/>
          </a:p>
        </p:txBody>
      </p:sp>
    </p:spTree>
    <p:extLst>
      <p:ext uri="{BB962C8B-B14F-4D97-AF65-F5344CB8AC3E}">
        <p14:creationId xmlns:p14="http://schemas.microsoft.com/office/powerpoint/2010/main" val="2430375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a:t>
            </a:fld>
            <a:endParaRPr lang="zh-CN" altLang="en-US"/>
          </a:p>
        </p:txBody>
      </p:sp>
    </p:spTree>
    <p:extLst>
      <p:ext uri="{BB962C8B-B14F-4D97-AF65-F5344CB8AC3E}">
        <p14:creationId xmlns:p14="http://schemas.microsoft.com/office/powerpoint/2010/main" val="571763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21</a:t>
            </a:fld>
            <a:endParaRPr lang="zh-CN" altLang="en-US"/>
          </a:p>
        </p:txBody>
      </p:sp>
    </p:spTree>
    <p:extLst>
      <p:ext uri="{BB962C8B-B14F-4D97-AF65-F5344CB8AC3E}">
        <p14:creationId xmlns:p14="http://schemas.microsoft.com/office/powerpoint/2010/main" val="3783028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22</a:t>
            </a:fld>
            <a:endParaRPr lang="zh-CN" altLang="en-US"/>
          </a:p>
        </p:txBody>
      </p:sp>
    </p:spTree>
    <p:extLst>
      <p:ext uri="{BB962C8B-B14F-4D97-AF65-F5344CB8AC3E}">
        <p14:creationId xmlns:p14="http://schemas.microsoft.com/office/powerpoint/2010/main" val="1642801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23</a:t>
            </a:fld>
            <a:endParaRPr lang="zh-CN" altLang="en-US"/>
          </a:p>
        </p:txBody>
      </p:sp>
    </p:spTree>
    <p:extLst>
      <p:ext uri="{BB962C8B-B14F-4D97-AF65-F5344CB8AC3E}">
        <p14:creationId xmlns:p14="http://schemas.microsoft.com/office/powerpoint/2010/main" val="1842226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24</a:t>
            </a:fld>
            <a:endParaRPr lang="zh-CN" altLang="en-US"/>
          </a:p>
        </p:txBody>
      </p:sp>
    </p:spTree>
    <p:extLst>
      <p:ext uri="{BB962C8B-B14F-4D97-AF65-F5344CB8AC3E}">
        <p14:creationId xmlns:p14="http://schemas.microsoft.com/office/powerpoint/2010/main" val="802326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25</a:t>
            </a:fld>
            <a:endParaRPr lang="zh-CN" altLang="en-US"/>
          </a:p>
        </p:txBody>
      </p:sp>
    </p:spTree>
    <p:extLst>
      <p:ext uri="{BB962C8B-B14F-4D97-AF65-F5344CB8AC3E}">
        <p14:creationId xmlns:p14="http://schemas.microsoft.com/office/powerpoint/2010/main" val="2091093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26</a:t>
            </a:fld>
            <a:endParaRPr lang="zh-CN" altLang="en-US"/>
          </a:p>
        </p:txBody>
      </p:sp>
    </p:spTree>
    <p:extLst>
      <p:ext uri="{BB962C8B-B14F-4D97-AF65-F5344CB8AC3E}">
        <p14:creationId xmlns:p14="http://schemas.microsoft.com/office/powerpoint/2010/main" val="38311954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27</a:t>
            </a:fld>
            <a:endParaRPr lang="zh-CN" altLang="en-US"/>
          </a:p>
        </p:txBody>
      </p:sp>
    </p:spTree>
    <p:extLst>
      <p:ext uri="{BB962C8B-B14F-4D97-AF65-F5344CB8AC3E}">
        <p14:creationId xmlns:p14="http://schemas.microsoft.com/office/powerpoint/2010/main" val="3853459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28</a:t>
            </a:fld>
            <a:endParaRPr lang="zh-CN" altLang="en-US"/>
          </a:p>
        </p:txBody>
      </p:sp>
    </p:spTree>
    <p:extLst>
      <p:ext uri="{BB962C8B-B14F-4D97-AF65-F5344CB8AC3E}">
        <p14:creationId xmlns:p14="http://schemas.microsoft.com/office/powerpoint/2010/main" val="1947598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29</a:t>
            </a:fld>
            <a:endParaRPr lang="zh-CN" altLang="en-US"/>
          </a:p>
        </p:txBody>
      </p:sp>
    </p:spTree>
    <p:extLst>
      <p:ext uri="{BB962C8B-B14F-4D97-AF65-F5344CB8AC3E}">
        <p14:creationId xmlns:p14="http://schemas.microsoft.com/office/powerpoint/2010/main" val="3851847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30</a:t>
            </a:fld>
            <a:endParaRPr lang="zh-CN" altLang="en-US"/>
          </a:p>
        </p:txBody>
      </p:sp>
    </p:spTree>
    <p:extLst>
      <p:ext uri="{BB962C8B-B14F-4D97-AF65-F5344CB8AC3E}">
        <p14:creationId xmlns:p14="http://schemas.microsoft.com/office/powerpoint/2010/main" val="3573443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3</a:t>
            </a:fld>
            <a:endParaRPr lang="zh-CN" altLang="en-US"/>
          </a:p>
        </p:txBody>
      </p:sp>
    </p:spTree>
    <p:extLst>
      <p:ext uri="{BB962C8B-B14F-4D97-AF65-F5344CB8AC3E}">
        <p14:creationId xmlns:p14="http://schemas.microsoft.com/office/powerpoint/2010/main" val="2065616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31</a:t>
            </a:fld>
            <a:endParaRPr lang="zh-CN" altLang="en-US"/>
          </a:p>
        </p:txBody>
      </p:sp>
    </p:spTree>
    <p:extLst>
      <p:ext uri="{BB962C8B-B14F-4D97-AF65-F5344CB8AC3E}">
        <p14:creationId xmlns:p14="http://schemas.microsoft.com/office/powerpoint/2010/main" val="765124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32</a:t>
            </a:fld>
            <a:endParaRPr lang="zh-CN" altLang="en-US"/>
          </a:p>
        </p:txBody>
      </p:sp>
    </p:spTree>
    <p:extLst>
      <p:ext uri="{BB962C8B-B14F-4D97-AF65-F5344CB8AC3E}">
        <p14:creationId xmlns:p14="http://schemas.microsoft.com/office/powerpoint/2010/main" val="17306927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33</a:t>
            </a:fld>
            <a:endParaRPr lang="zh-CN" altLang="en-US"/>
          </a:p>
        </p:txBody>
      </p:sp>
    </p:spTree>
    <p:extLst>
      <p:ext uri="{BB962C8B-B14F-4D97-AF65-F5344CB8AC3E}">
        <p14:creationId xmlns:p14="http://schemas.microsoft.com/office/powerpoint/2010/main" val="207628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4</a:t>
            </a:fld>
            <a:endParaRPr lang="zh-CN" altLang="en-US"/>
          </a:p>
        </p:txBody>
      </p:sp>
    </p:spTree>
    <p:extLst>
      <p:ext uri="{BB962C8B-B14F-4D97-AF65-F5344CB8AC3E}">
        <p14:creationId xmlns:p14="http://schemas.microsoft.com/office/powerpoint/2010/main" val="72655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5</a:t>
            </a:fld>
            <a:endParaRPr lang="zh-CN" altLang="en-US"/>
          </a:p>
        </p:txBody>
      </p:sp>
    </p:spTree>
    <p:extLst>
      <p:ext uri="{BB962C8B-B14F-4D97-AF65-F5344CB8AC3E}">
        <p14:creationId xmlns:p14="http://schemas.microsoft.com/office/powerpoint/2010/main" val="2531361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6</a:t>
            </a:fld>
            <a:endParaRPr lang="zh-CN" altLang="en-US"/>
          </a:p>
        </p:txBody>
      </p:sp>
    </p:spTree>
    <p:extLst>
      <p:ext uri="{BB962C8B-B14F-4D97-AF65-F5344CB8AC3E}">
        <p14:creationId xmlns:p14="http://schemas.microsoft.com/office/powerpoint/2010/main" val="1198889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7</a:t>
            </a:fld>
            <a:endParaRPr lang="zh-CN" altLang="en-US"/>
          </a:p>
        </p:txBody>
      </p:sp>
    </p:spTree>
    <p:extLst>
      <p:ext uri="{BB962C8B-B14F-4D97-AF65-F5344CB8AC3E}">
        <p14:creationId xmlns:p14="http://schemas.microsoft.com/office/powerpoint/2010/main" val="178466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8</a:t>
            </a:fld>
            <a:endParaRPr lang="zh-CN" altLang="en-US"/>
          </a:p>
        </p:txBody>
      </p:sp>
    </p:spTree>
    <p:extLst>
      <p:ext uri="{BB962C8B-B14F-4D97-AF65-F5344CB8AC3E}">
        <p14:creationId xmlns:p14="http://schemas.microsoft.com/office/powerpoint/2010/main" val="535719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9</a:t>
            </a:fld>
            <a:endParaRPr lang="zh-CN" altLang="en-US"/>
          </a:p>
        </p:txBody>
      </p:sp>
    </p:spTree>
    <p:extLst>
      <p:ext uri="{BB962C8B-B14F-4D97-AF65-F5344CB8AC3E}">
        <p14:creationId xmlns:p14="http://schemas.microsoft.com/office/powerpoint/2010/main" val="3962614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3882314" y="1181451"/>
            <a:ext cx="4495104" cy="4495104"/>
          </a:xfrm>
          <a:prstGeom prst="ellipse">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952455" y="-12701"/>
            <a:ext cx="10492980" cy="68580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8015258" y="-12700"/>
            <a:ext cx="4189442"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flipH="1">
            <a:off x="0" y="-12700"/>
            <a:ext cx="4189442"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7739212" y="0"/>
            <a:ext cx="4452788" cy="686281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矩形 3"/>
          <p:cNvSpPr/>
          <p:nvPr userDrawn="1"/>
        </p:nvSpPr>
        <p:spPr>
          <a:xfrm>
            <a:off x="8325228" y="6545425"/>
            <a:ext cx="775136" cy="246221"/>
          </a:xfrm>
          <a:prstGeom prst="rect">
            <a:avLst/>
          </a:prstGeom>
        </p:spPr>
        <p:txBody>
          <a:bodyPr wrap="square">
            <a:spAutoFit/>
          </a:bodyPr>
          <a:lstStyle/>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defTabSz="914400"/>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pPr defTabSz="914400"/>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defTabSz="914400"/>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pPr defTabSz="914400"/>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pPr defTabSz="914400"/>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pPr defTabSz="914400"/>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pPr defTabSz="914400"/>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pPr defTabSz="914400"/>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3201517266"/>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两栏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914377">
              <a:defRPr/>
            </a:pPr>
            <a:endParaRPr lang="zh-CN" altLang="en-US" sz="1200">
              <a:solidFill>
                <a:schemeClr val="tx1">
                  <a:tint val="75000"/>
                </a:schemeClr>
              </a:solidFill>
            </a:endParaRPr>
          </a:p>
        </p:txBody>
      </p:sp>
      <p:sp>
        <p:nvSpPr>
          <p:cNvPr id="3" name="页脚占位符 2"/>
          <p:cNvSpPr>
            <a:spLocks noGrp="1"/>
          </p:cNvSpPr>
          <p:nvPr>
            <p:ph type="ftr" sz="quarter" idx="11"/>
          </p:nvPr>
        </p:nvSpPr>
        <p:spPr/>
        <p:txBody>
          <a:bodyPr/>
          <a:lstStyle/>
          <a:p>
            <a:pPr algn="ctr" defTabSz="914377">
              <a:defRPr/>
            </a:pPr>
            <a:endParaRPr lang="zh-CN" altLang="en-US" sz="1200">
              <a:solidFill>
                <a:schemeClr val="tx1">
                  <a:tint val="75000"/>
                </a:schemeClr>
              </a:solidFill>
            </a:endParaRPr>
          </a:p>
        </p:txBody>
      </p:sp>
      <p:sp>
        <p:nvSpPr>
          <p:cNvPr id="4" name="灯片编号占位符 3"/>
          <p:cNvSpPr>
            <a:spLocks noGrp="1"/>
          </p:cNvSpPr>
          <p:nvPr>
            <p:ph type="sldNum" sz="quarter" idx="12"/>
          </p:nvPr>
        </p:nvSpPr>
        <p:spPr/>
        <p:txBody>
          <a:bodyPr/>
          <a:lstStyle/>
          <a:p>
            <a:pPr algn="r" defTabSz="914377">
              <a:defRPr/>
            </a:pPr>
            <a:fld id="{0F0C7B39-4D7E-4E2C-B3E5-BF16B572E60E}" type="slidenum">
              <a:rPr lang="zh-CN" altLang="en-US" sz="1200" smtClean="0">
                <a:solidFill>
                  <a:schemeClr val="tx1">
                    <a:tint val="75000"/>
                  </a:schemeClr>
                </a:solidFill>
              </a:rPr>
              <a:pPr algn="r" defTabSz="914377">
                <a:defRPr/>
              </a:pPr>
              <a:t>‹#›</a:t>
            </a:fld>
            <a:endParaRPr lang="zh-CN" altLang="en-US" sz="1200">
              <a:solidFill>
                <a:schemeClr val="tx1">
                  <a:tint val="75000"/>
                </a:schemeClr>
              </a:solidFill>
            </a:endParaRPr>
          </a:p>
        </p:txBody>
      </p:sp>
    </p:spTree>
    <p:extLst>
      <p:ext uri="{BB962C8B-B14F-4D97-AF65-F5344CB8AC3E}">
        <p14:creationId xmlns:p14="http://schemas.microsoft.com/office/powerpoint/2010/main" val="2759597896"/>
      </p:ext>
    </p:extLst>
  </p:cSld>
  <p:clrMapOvr>
    <a:masterClrMapping/>
  </p:clrMapOvr>
  <p:transition spd="slow" advClick="0" advTm="3000">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8" r:id="rId8"/>
  </p:sldLayoutIdLst>
  <mc:AlternateContent xmlns:mc="http://schemas.openxmlformats.org/markup-compatibility/2006" xmlns:p14="http://schemas.microsoft.com/office/powerpoint/2010/main">
    <mc:Choice Requires="p14">
      <p:transition p14:dur="0" advTm="2000"/>
    </mc:Choice>
    <mc:Fallback xmlns="">
      <p:transition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gi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1.bmp"/><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0.bmp"/><Relationship Id="rId5" Type="http://schemas.openxmlformats.org/officeDocument/2006/relationships/image" Target="../media/image19.bmp"/><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9.jp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77851" y="1826684"/>
            <a:ext cx="7372351" cy="830997"/>
          </a:xfrm>
          <a:prstGeom prst="rect">
            <a:avLst/>
          </a:prstGeom>
          <a:noFill/>
        </p:spPr>
        <p:txBody>
          <a:bodyPr>
            <a:spAutoFit/>
          </a:bodyPr>
          <a:lstStyle/>
          <a:p>
            <a:pPr defTabSz="914377">
              <a:defRPr/>
            </a:pPr>
            <a:r>
              <a:rPr lang="zh-CN" altLang="en-US" sz="48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Light" panose="020B0502040204020203" pitchFamily="34" charset="-122"/>
              </a:rPr>
              <a:t>毕业设计答辩</a:t>
            </a:r>
          </a:p>
        </p:txBody>
      </p:sp>
      <p:sp>
        <p:nvSpPr>
          <p:cNvPr id="16" name="文本框 15"/>
          <p:cNvSpPr txBox="1"/>
          <p:nvPr/>
        </p:nvSpPr>
        <p:spPr>
          <a:xfrm>
            <a:off x="601133" y="2688167"/>
            <a:ext cx="7076016" cy="482120"/>
          </a:xfrm>
          <a:prstGeom prst="rect">
            <a:avLst/>
          </a:prstGeom>
          <a:noFill/>
          <a:ln w="9525">
            <a:noFill/>
          </a:ln>
        </p:spPr>
        <p:txBody>
          <a:bodyPr>
            <a:spAutoFit/>
          </a:bodyPr>
          <a:lstStyle/>
          <a:p>
            <a:pPr eaLnBrk="1" hangingPunct="1"/>
            <a:r>
              <a:rPr lang="zh-CN" altLang="en-US" sz="2533" dirty="0">
                <a:latin typeface="微软雅黑 Light" panose="020B0502040204020203" pitchFamily="34" charset="-122"/>
                <a:ea typeface="微软雅黑 Light" panose="020B0502040204020203" pitchFamily="34" charset="-122"/>
                <a:sym typeface="微软雅黑 Light" panose="020B0502040204020203" pitchFamily="34" charset="-122"/>
              </a:rPr>
              <a:t>基于生成对抗网络的闪存仿真器设计与实现</a:t>
            </a:r>
          </a:p>
        </p:txBody>
      </p:sp>
      <p:sp>
        <p:nvSpPr>
          <p:cNvPr id="17" name="文本框 16"/>
          <p:cNvSpPr txBox="1"/>
          <p:nvPr/>
        </p:nvSpPr>
        <p:spPr>
          <a:xfrm>
            <a:off x="594580" y="4132834"/>
            <a:ext cx="3160184" cy="420564"/>
          </a:xfrm>
          <a:prstGeom prst="rect">
            <a:avLst/>
          </a:prstGeom>
          <a:noFill/>
          <a:ln w="9525">
            <a:noFill/>
          </a:ln>
        </p:spPr>
        <p:txBody>
          <a:bodyPr>
            <a:spAutoFit/>
          </a:bodyPr>
          <a:lstStyle/>
          <a:p>
            <a:pPr marL="380990" indent="-380990">
              <a:buFont typeface="Wingdings" panose="05000000000000000000" pitchFamily="2" charset="2"/>
              <a:buChar char="n"/>
            </a:pPr>
            <a:r>
              <a:rPr lang="zh-CN" altLang="en-US" sz="2133" dirty="0">
                <a:latin typeface="微软雅黑 Light" panose="020B0502040204020203" pitchFamily="34" charset="-122"/>
                <a:ea typeface="微软雅黑 Light" panose="020B0502040204020203" pitchFamily="34" charset="-122"/>
                <a:sym typeface="微软雅黑 Light" panose="020B0502040204020203" pitchFamily="34" charset="-122"/>
              </a:rPr>
              <a:t>答辩学生：孟嵩淼</a:t>
            </a:r>
          </a:p>
        </p:txBody>
      </p:sp>
      <p:sp>
        <p:nvSpPr>
          <p:cNvPr id="18" name="文本框 17"/>
          <p:cNvSpPr txBox="1"/>
          <p:nvPr/>
        </p:nvSpPr>
        <p:spPr>
          <a:xfrm>
            <a:off x="593893" y="4678773"/>
            <a:ext cx="3162300" cy="420564"/>
          </a:xfrm>
          <a:prstGeom prst="rect">
            <a:avLst/>
          </a:prstGeom>
          <a:noFill/>
          <a:ln w="9525">
            <a:noFill/>
          </a:ln>
        </p:spPr>
        <p:txBody>
          <a:bodyPr>
            <a:spAutoFit/>
          </a:bodyPr>
          <a:lstStyle/>
          <a:p>
            <a:pPr marL="380990" indent="-380990">
              <a:buFont typeface="Wingdings" panose="05000000000000000000" pitchFamily="2" charset="2"/>
              <a:buChar char="n"/>
            </a:pPr>
            <a:r>
              <a:rPr lang="zh-CN" altLang="en-US" sz="2133" dirty="0">
                <a:latin typeface="微软雅黑 Light" panose="020B0502040204020203" pitchFamily="34" charset="-122"/>
                <a:ea typeface="微软雅黑 Light" panose="020B0502040204020203" pitchFamily="34" charset="-122"/>
                <a:sym typeface="微软雅黑 Light" panose="020B0502040204020203" pitchFamily="34" charset="-122"/>
              </a:rPr>
              <a:t>指导老师：胡迪青</a:t>
            </a:r>
          </a:p>
        </p:txBody>
      </p:sp>
      <p:sp>
        <p:nvSpPr>
          <p:cNvPr id="19" name="文本框 18"/>
          <p:cNvSpPr txBox="1"/>
          <p:nvPr/>
        </p:nvSpPr>
        <p:spPr>
          <a:xfrm>
            <a:off x="601134" y="5269487"/>
            <a:ext cx="4093633" cy="420564"/>
          </a:xfrm>
          <a:prstGeom prst="rect">
            <a:avLst/>
          </a:prstGeom>
          <a:noFill/>
          <a:ln w="9525">
            <a:noFill/>
          </a:ln>
        </p:spPr>
        <p:txBody>
          <a:bodyPr>
            <a:spAutoFit/>
          </a:bodyPr>
          <a:lstStyle/>
          <a:p>
            <a:pPr marL="380990" indent="-380990">
              <a:buFont typeface="Wingdings" panose="05000000000000000000" pitchFamily="2" charset="2"/>
              <a:buChar char="n"/>
            </a:pPr>
            <a:r>
              <a:rPr lang="zh-CN" altLang="en-US" sz="2133" dirty="0">
                <a:latin typeface="微软雅黑 Light" panose="020B0502040204020203" pitchFamily="34" charset="-122"/>
                <a:ea typeface="微软雅黑 Light" panose="020B0502040204020203" pitchFamily="34" charset="-122"/>
                <a:sym typeface="微软雅黑 Light" panose="020B0502040204020203" pitchFamily="34" charset="-122"/>
              </a:rPr>
              <a:t>答辩时间：</a:t>
            </a:r>
            <a:r>
              <a:rPr lang="en-US" altLang="zh-CN" sz="2133" dirty="0">
                <a:latin typeface="微软雅黑 Light" panose="020B0502040204020203" pitchFamily="34" charset="-122"/>
                <a:ea typeface="微软雅黑 Light" panose="020B0502040204020203" pitchFamily="34" charset="-122"/>
                <a:sym typeface="微软雅黑 Light" panose="020B0502040204020203" pitchFamily="34" charset="-122"/>
              </a:rPr>
              <a:t>2020</a:t>
            </a:r>
            <a:r>
              <a:rPr lang="zh-CN" altLang="en-US" sz="2133" dirty="0">
                <a:latin typeface="微软雅黑 Light" panose="020B0502040204020203" pitchFamily="34" charset="-122"/>
                <a:ea typeface="微软雅黑 Light" panose="020B0502040204020203" pitchFamily="34" charset="-122"/>
                <a:sym typeface="微软雅黑 Light" panose="020B0502040204020203" pitchFamily="34" charset="-122"/>
              </a:rPr>
              <a:t>年</a:t>
            </a:r>
          </a:p>
        </p:txBody>
      </p:sp>
      <p:cxnSp>
        <p:nvCxnSpPr>
          <p:cNvPr id="6" name="直接连接符 5">
            <a:extLst>
              <a:ext uri="{FF2B5EF4-FFF2-40B4-BE49-F238E27FC236}">
                <a16:creationId xmlns:a16="http://schemas.microsoft.com/office/drawing/2014/main" id="{3171766E-1A13-4032-9DBD-46C6093924D7}"/>
              </a:ext>
            </a:extLst>
          </p:cNvPr>
          <p:cNvCxnSpPr/>
          <p:nvPr/>
        </p:nvCxnSpPr>
        <p:spPr>
          <a:xfrm>
            <a:off x="703385" y="3382108"/>
            <a:ext cx="25321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8F44A867-1BB5-4676-A26F-255B212F8E16}"/>
              </a:ext>
            </a:extLst>
          </p:cNvPr>
          <p:cNvPicPr>
            <a:picLocks noChangeAspect="1"/>
          </p:cNvPicPr>
          <p:nvPr/>
        </p:nvPicPr>
        <p:blipFill>
          <a:blip r:embed="rId3"/>
          <a:stretch>
            <a:fillRect/>
          </a:stretch>
        </p:blipFill>
        <p:spPr>
          <a:xfrm>
            <a:off x="7950202" y="351531"/>
            <a:ext cx="3543300" cy="105191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15"/>
                                        </p:tgtEl>
                                        <p:attrNameLst>
                                          <p:attrName>style.visibility</p:attrName>
                                        </p:attrNameLst>
                                      </p:cBhvr>
                                      <p:to>
                                        <p:strVal val="visible"/>
                                      </p:to>
                                    </p:set>
                                    <p:anim calcmode="lin" valueType="num">
                                      <p:cBhvr>
                                        <p:cTn id="7" dur="250" fill="hold"/>
                                        <p:tgtEl>
                                          <p:spTgt spid="15"/>
                                        </p:tgtEl>
                                        <p:attrNameLst>
                                          <p:attrName>ppt_x</p:attrName>
                                        </p:attrNameLst>
                                      </p:cBhvr>
                                      <p:tavLst>
                                        <p:tav tm="0">
                                          <p:val>
                                            <p:strVal val="#ppt_x"/>
                                          </p:val>
                                        </p:tav>
                                        <p:tav tm="100000">
                                          <p:val>
                                            <p:strVal val="#ppt_x"/>
                                          </p:val>
                                        </p:tav>
                                      </p:tavLst>
                                    </p:anim>
                                    <p:anim calcmode="lin" valueType="num">
                                      <p:cBhvr>
                                        <p:cTn id="8" dur="250" fill="hold"/>
                                        <p:tgtEl>
                                          <p:spTgt spid="15"/>
                                        </p:tgtEl>
                                        <p:attrNameLst>
                                          <p:attrName>ppt_y</p:attrName>
                                        </p:attrNameLst>
                                      </p:cBhvr>
                                      <p:tavLst>
                                        <p:tav tm="0">
                                          <p:val>
                                            <p:strVal val="#ppt_y-#ppt_h/2"/>
                                          </p:val>
                                        </p:tav>
                                        <p:tav tm="100000">
                                          <p:val>
                                            <p:strVal val="#ppt_y"/>
                                          </p:val>
                                        </p:tav>
                                      </p:tavLst>
                                    </p:anim>
                                    <p:anim calcmode="lin" valueType="num">
                                      <p:cBhvr>
                                        <p:cTn id="9" dur="250" fill="hold"/>
                                        <p:tgtEl>
                                          <p:spTgt spid="15"/>
                                        </p:tgtEl>
                                        <p:attrNameLst>
                                          <p:attrName>ppt_w</p:attrName>
                                        </p:attrNameLst>
                                      </p:cBhvr>
                                      <p:tavLst>
                                        <p:tav tm="0">
                                          <p:val>
                                            <p:strVal val="#ppt_w"/>
                                          </p:val>
                                        </p:tav>
                                        <p:tav tm="100000">
                                          <p:val>
                                            <p:strVal val="#ppt_w"/>
                                          </p:val>
                                        </p:tav>
                                      </p:tavLst>
                                    </p:anim>
                                    <p:anim calcmode="lin" valueType="num">
                                      <p:cBhvr>
                                        <p:cTn id="10" dur="250" fill="hold"/>
                                        <p:tgtEl>
                                          <p:spTgt spid="15"/>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500"/>
                            </p:stCondLst>
                            <p:childTnLst>
                              <p:par>
                                <p:cTn id="17" presetID="2" presetClass="entr" presetSubtype="4" decel="10000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 presetClass="entr" presetSubtype="4" decel="10000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4" decel="10000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439257" cy="400110"/>
          </a:xfrm>
          <a:prstGeom prst="rect">
            <a:avLst/>
          </a:prstGeom>
        </p:spPr>
        <p:txBody>
          <a:bodyPr wrap="none">
            <a:spAutoFit/>
          </a:bodyPr>
          <a:lstStyle/>
          <a:p>
            <a:r>
              <a:rPr lang="en-US" altLang="zh-CN" sz="2000" dirty="0">
                <a:solidFill>
                  <a:schemeClr val="tx1">
                    <a:lumMod val="85000"/>
                    <a:lumOff val="15000"/>
                  </a:schemeClr>
                </a:solidFill>
              </a:rPr>
              <a:t>PART ONE </a:t>
            </a:r>
            <a:r>
              <a:rPr lang="zh-CN" altLang="en-US" sz="2000" dirty="0">
                <a:solidFill>
                  <a:schemeClr val="tx1">
                    <a:lumMod val="85000"/>
                    <a:lumOff val="15000"/>
                  </a:schemeClr>
                </a:solidFill>
              </a:rPr>
              <a:t>选题背景</a:t>
            </a:r>
          </a:p>
        </p:txBody>
      </p:sp>
      <p:sp>
        <p:nvSpPr>
          <p:cNvPr id="6" name="矩形 5"/>
          <p:cNvSpPr/>
          <p:nvPr/>
        </p:nvSpPr>
        <p:spPr>
          <a:xfrm>
            <a:off x="600864" y="966113"/>
            <a:ext cx="2339102" cy="523220"/>
          </a:xfrm>
          <a:prstGeom prst="rect">
            <a:avLst/>
          </a:prstGeom>
        </p:spPr>
        <p:txBody>
          <a:bodyPr wrap="none">
            <a:spAutoFit/>
          </a:bodyPr>
          <a:lstStyle/>
          <a:p>
            <a:r>
              <a:rPr lang="zh-CN" altLang="en-US" sz="2800" dirty="0"/>
              <a:t>生成数据形式</a:t>
            </a:r>
          </a:p>
        </p:txBody>
      </p:sp>
      <p:pic>
        <p:nvPicPr>
          <p:cNvPr id="5" name="图片 4">
            <a:extLst>
              <a:ext uri="{FF2B5EF4-FFF2-40B4-BE49-F238E27FC236}">
                <a16:creationId xmlns:a16="http://schemas.microsoft.com/office/drawing/2014/main" id="{BBDDC1E1-BA20-42B1-9A28-BB44F2DD5A58}"/>
              </a:ext>
            </a:extLst>
          </p:cNvPr>
          <p:cNvPicPr>
            <a:picLocks noChangeAspect="1"/>
          </p:cNvPicPr>
          <p:nvPr/>
        </p:nvPicPr>
        <p:blipFill>
          <a:blip r:embed="rId3"/>
          <a:stretch>
            <a:fillRect/>
          </a:stretch>
        </p:blipFill>
        <p:spPr>
          <a:xfrm>
            <a:off x="177208" y="3041254"/>
            <a:ext cx="5058523" cy="3756223"/>
          </a:xfrm>
          <a:prstGeom prst="rect">
            <a:avLst/>
          </a:prstGeom>
        </p:spPr>
      </p:pic>
      <p:pic>
        <p:nvPicPr>
          <p:cNvPr id="8" name="图片 7">
            <a:extLst>
              <a:ext uri="{FF2B5EF4-FFF2-40B4-BE49-F238E27FC236}">
                <a16:creationId xmlns:a16="http://schemas.microsoft.com/office/drawing/2014/main" id="{C90C0105-35B8-4292-A820-A2AACC8587E1}"/>
              </a:ext>
            </a:extLst>
          </p:cNvPr>
          <p:cNvPicPr>
            <a:picLocks noChangeAspect="1"/>
          </p:cNvPicPr>
          <p:nvPr/>
        </p:nvPicPr>
        <p:blipFill>
          <a:blip r:embed="rId4"/>
          <a:stretch>
            <a:fillRect/>
          </a:stretch>
        </p:blipFill>
        <p:spPr>
          <a:xfrm>
            <a:off x="6096000" y="460633"/>
            <a:ext cx="4419097" cy="5457825"/>
          </a:xfrm>
          <a:prstGeom prst="rect">
            <a:avLst/>
          </a:prstGeom>
        </p:spPr>
      </p:pic>
      <p:sp>
        <p:nvSpPr>
          <p:cNvPr id="10" name="矩形 9">
            <a:extLst>
              <a:ext uri="{FF2B5EF4-FFF2-40B4-BE49-F238E27FC236}">
                <a16:creationId xmlns:a16="http://schemas.microsoft.com/office/drawing/2014/main" id="{5EE734C7-A068-4396-BFA5-F8E3519C4A1E}"/>
              </a:ext>
            </a:extLst>
          </p:cNvPr>
          <p:cNvSpPr/>
          <p:nvPr/>
        </p:nvSpPr>
        <p:spPr>
          <a:xfrm>
            <a:off x="600864" y="1736866"/>
            <a:ext cx="3723486"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以闪存块为单位组织真实数据集；</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最终生成数据同为闪存块数据；</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即</a:t>
            </a:r>
            <a:r>
              <a:rPr lang="en-US" altLang="zh-CN" dirty="0">
                <a:solidFill>
                  <a:schemeClr val="tx1">
                    <a:lumMod val="95000"/>
                    <a:lumOff val="5000"/>
                  </a:schemeClr>
                </a:solidFill>
                <a:latin typeface="微软雅黑" panose="020B0503020204020204" charset="-122"/>
                <a:ea typeface="微软雅黑" panose="020B0503020204020204" charset="-122"/>
              </a:rPr>
              <a:t>2304×16</a:t>
            </a:r>
            <a:r>
              <a:rPr lang="zh-CN" altLang="en-US" dirty="0">
                <a:solidFill>
                  <a:schemeClr val="tx1">
                    <a:lumMod val="95000"/>
                    <a:lumOff val="5000"/>
                  </a:schemeClr>
                </a:solidFill>
                <a:latin typeface="微软雅黑" panose="020B0503020204020204" charset="-122"/>
                <a:ea typeface="微软雅黑" panose="020B0503020204020204" charset="-122"/>
              </a:rPr>
              <a:t>的块比特错误矩阵；</a:t>
            </a:r>
          </a:p>
        </p:txBody>
      </p:sp>
      <p:sp>
        <p:nvSpPr>
          <p:cNvPr id="11" name="矩形 10">
            <a:extLst>
              <a:ext uri="{FF2B5EF4-FFF2-40B4-BE49-F238E27FC236}">
                <a16:creationId xmlns:a16="http://schemas.microsoft.com/office/drawing/2014/main" id="{CEB80EB2-48CC-4FFA-BF58-B7E66B43B494}"/>
              </a:ext>
            </a:extLst>
          </p:cNvPr>
          <p:cNvSpPr/>
          <p:nvPr/>
        </p:nvSpPr>
        <p:spPr>
          <a:xfrm>
            <a:off x="7289885" y="5910223"/>
            <a:ext cx="2031325" cy="369332"/>
          </a:xfrm>
          <a:prstGeom prst="rect">
            <a:avLst/>
          </a:prstGeom>
        </p:spPr>
        <p:txBody>
          <a:bodyPr wrap="none">
            <a:spAutoFit/>
          </a:bodyPr>
          <a:lstStyle/>
          <a:p>
            <a:r>
              <a:rPr lang="zh-CN" altLang="en-US" dirty="0"/>
              <a:t>闪存内部组织架构</a:t>
            </a:r>
          </a:p>
        </p:txBody>
      </p:sp>
    </p:spTree>
    <p:extLst>
      <p:ext uri="{BB962C8B-B14F-4D97-AF65-F5344CB8AC3E}">
        <p14:creationId xmlns:p14="http://schemas.microsoft.com/office/powerpoint/2010/main" val="3066461723"/>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a:t>
            </a:r>
            <a:r>
              <a:rPr lang="zh-CN" altLang="en-US" sz="4400" b="1" dirty="0">
                <a:latin typeface="+mj-lt"/>
                <a:ea typeface="微软雅黑" panose="020B0503020204020204" charset="-122"/>
              </a:rPr>
              <a:t> </a:t>
            </a:r>
            <a:r>
              <a:rPr lang="en-US" altLang="zh-CN" sz="4400" b="1" dirty="0">
                <a:latin typeface="+mj-lt"/>
                <a:ea typeface="微软雅黑" panose="020B0503020204020204" charset="-122"/>
              </a:rPr>
              <a:t>THREE</a:t>
            </a: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dirty="0">
                <a:latin typeface="+mj-lt"/>
                <a:ea typeface="微软雅黑" panose="020B0503020204020204" charset="-122"/>
              </a:rPr>
              <a:t>方案设计</a:t>
            </a:r>
          </a:p>
        </p:txBody>
      </p:sp>
      <p:sp>
        <p:nvSpPr>
          <p:cNvPr id="4" name="矩形 3"/>
          <p:cNvSpPr/>
          <p:nvPr/>
        </p:nvSpPr>
        <p:spPr>
          <a:xfrm>
            <a:off x="4889817" y="4139690"/>
            <a:ext cx="2412366" cy="1133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5" name="矩形 4"/>
          <p:cNvSpPr/>
          <p:nvPr/>
        </p:nvSpPr>
        <p:spPr>
          <a:xfrm>
            <a:off x="0" y="60523"/>
            <a:ext cx="2432076" cy="400110"/>
          </a:xfrm>
          <a:prstGeom prst="rect">
            <a:avLst/>
          </a:prstGeom>
        </p:spPr>
        <p:txBody>
          <a:bodyPr wrap="none">
            <a:spAutoFit/>
          </a:bodyPr>
          <a:lstStyle/>
          <a:p>
            <a:r>
              <a:rPr lang="zh-CN" altLang="en-US" sz="2000" dirty="0">
                <a:solidFill>
                  <a:schemeClr val="tx1">
                    <a:lumMod val="85000"/>
                    <a:lumOff val="15000"/>
                  </a:schemeClr>
                </a:solidFill>
              </a:rPr>
              <a:t>学校名称：</a:t>
            </a:r>
            <a:r>
              <a:rPr lang="en-US" altLang="zh-CN" sz="2000" dirty="0">
                <a:solidFill>
                  <a:schemeClr val="tx1">
                    <a:lumMod val="85000"/>
                    <a:lumOff val="15000"/>
                  </a:schemeClr>
                </a:solidFill>
              </a:rPr>
              <a:t>XXX</a:t>
            </a:r>
            <a:r>
              <a:rPr lang="zh-CN" altLang="en-US" sz="2000" dirty="0">
                <a:solidFill>
                  <a:schemeClr val="tx1">
                    <a:lumMod val="85000"/>
                    <a:lumOff val="15000"/>
                  </a:schemeClr>
                </a:solidFill>
              </a:rPr>
              <a:t>大学</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0633" y="950078"/>
            <a:ext cx="2339102" cy="523220"/>
          </a:xfrm>
          <a:prstGeom prst="rect">
            <a:avLst/>
          </a:prstGeom>
        </p:spPr>
        <p:txBody>
          <a:bodyPr wrap="none">
            <a:spAutoFit/>
          </a:bodyPr>
          <a:lstStyle/>
          <a:p>
            <a:r>
              <a:rPr lang="zh-CN" altLang="en-US" sz="2800" dirty="0"/>
              <a:t>生成对抗网络</a:t>
            </a:r>
          </a:p>
        </p:txBody>
      </p:sp>
      <p:sp>
        <p:nvSpPr>
          <p:cNvPr id="9" name="矩形 8"/>
          <p:cNvSpPr/>
          <p:nvPr/>
        </p:nvSpPr>
        <p:spPr>
          <a:xfrm>
            <a:off x="910632" y="1593587"/>
            <a:ext cx="10481268" cy="223288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生成对抗网络（英语：</a:t>
            </a:r>
            <a:r>
              <a:rPr lang="en-US" altLang="zh-CN" dirty="0">
                <a:solidFill>
                  <a:schemeClr val="tx1">
                    <a:lumMod val="95000"/>
                    <a:lumOff val="5000"/>
                  </a:schemeClr>
                </a:solidFill>
                <a:latin typeface="微软雅黑" panose="020B0503020204020204" charset="-122"/>
                <a:ea typeface="微软雅黑" panose="020B0503020204020204" charset="-122"/>
              </a:rPr>
              <a:t>Generative Adversarial Network</a:t>
            </a:r>
            <a:r>
              <a:rPr lang="zh-CN" altLang="en-US" dirty="0">
                <a:solidFill>
                  <a:schemeClr val="tx1">
                    <a:lumMod val="95000"/>
                    <a:lumOff val="5000"/>
                  </a:schemeClr>
                </a:solidFill>
                <a:latin typeface="微软雅黑" panose="020B0503020204020204" charset="-122"/>
                <a:ea typeface="微软雅黑" panose="020B0503020204020204" charset="-122"/>
              </a:rPr>
              <a:t>，简称</a:t>
            </a:r>
            <a:r>
              <a:rPr lang="en-US" altLang="zh-CN" dirty="0">
                <a:solidFill>
                  <a:schemeClr val="tx1">
                    <a:lumMod val="95000"/>
                    <a:lumOff val="5000"/>
                  </a:schemeClr>
                </a:solidFill>
                <a:latin typeface="微软雅黑" panose="020B0503020204020204" charset="-122"/>
                <a:ea typeface="微软雅黑" panose="020B0503020204020204" charset="-122"/>
              </a:rPr>
              <a:t>GAN</a:t>
            </a:r>
            <a:r>
              <a:rPr lang="zh-CN" altLang="en-US" dirty="0">
                <a:solidFill>
                  <a:schemeClr val="tx1">
                    <a:lumMod val="95000"/>
                    <a:lumOff val="5000"/>
                  </a:schemeClr>
                </a:solidFill>
                <a:latin typeface="微软雅黑" panose="020B0503020204020204" charset="-122"/>
                <a:ea typeface="微软雅黑" panose="020B0503020204020204" charset="-122"/>
              </a:rPr>
              <a:t>）是非监督式学习的一种方法，通过让两个神经网络相互博弈的方式进行学习。生成对抗网络由一个生成网络与一个判别网络组成。生成网络从潜在空间（</a:t>
            </a:r>
            <a:r>
              <a:rPr lang="en-US" altLang="zh-CN" dirty="0">
                <a:solidFill>
                  <a:schemeClr val="tx1">
                    <a:lumMod val="95000"/>
                    <a:lumOff val="5000"/>
                  </a:schemeClr>
                </a:solidFill>
                <a:latin typeface="微软雅黑" panose="020B0503020204020204" charset="-122"/>
                <a:ea typeface="微软雅黑" panose="020B0503020204020204" charset="-122"/>
              </a:rPr>
              <a:t>latent space</a:t>
            </a:r>
            <a:r>
              <a:rPr lang="zh-CN" altLang="en-US" dirty="0">
                <a:solidFill>
                  <a:schemeClr val="tx1">
                    <a:lumMod val="95000"/>
                    <a:lumOff val="5000"/>
                  </a:schemeClr>
                </a:solidFill>
                <a:latin typeface="微软雅黑" panose="020B0503020204020204" charset="-122"/>
                <a:ea typeface="微软雅黑" panose="020B0503020204020204" charset="-122"/>
              </a:rPr>
              <a:t>）中随机取样作为输入，其输出结果需要尽量模仿训练集中的真实样本。判别网络的输入则为真实样本或生成网络的输出，其目的是将生成网络的输出从真实样本中尽可能分辨出来。而生成网络则要尽可能地欺骗判别网络。两个网络相互对抗、不断调整参数，最终目的是使判别网络无法判断生成网络的输出结果是否真实。</a:t>
            </a:r>
          </a:p>
        </p:txBody>
      </p:sp>
      <p:pic>
        <p:nvPicPr>
          <p:cNvPr id="17" name="图片 16">
            <a:extLst>
              <a:ext uri="{FF2B5EF4-FFF2-40B4-BE49-F238E27FC236}">
                <a16:creationId xmlns:a16="http://schemas.microsoft.com/office/drawing/2014/main" id="{FC9F697E-E6B2-4EC9-8683-82D88B44DAE0}"/>
              </a:ext>
            </a:extLst>
          </p:cNvPr>
          <p:cNvPicPr>
            <a:picLocks noChangeAspect="1"/>
          </p:cNvPicPr>
          <p:nvPr/>
        </p:nvPicPr>
        <p:blipFill>
          <a:blip r:embed="rId3"/>
          <a:stretch>
            <a:fillRect/>
          </a:stretch>
        </p:blipFill>
        <p:spPr>
          <a:xfrm>
            <a:off x="3103266" y="3946764"/>
            <a:ext cx="6096000" cy="2232888"/>
          </a:xfrm>
          <a:prstGeom prst="rect">
            <a:avLst/>
          </a:prstGeom>
        </p:spPr>
      </p:pic>
    </p:spTree>
    <p:extLst>
      <p:ext uri="{BB962C8B-B14F-4D97-AF65-F5344CB8AC3E}">
        <p14:creationId xmlns:p14="http://schemas.microsoft.com/office/powerpoint/2010/main" val="3483416864"/>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0633" y="950078"/>
            <a:ext cx="4134465" cy="523220"/>
          </a:xfrm>
          <a:prstGeom prst="rect">
            <a:avLst/>
          </a:prstGeom>
        </p:spPr>
        <p:txBody>
          <a:bodyPr wrap="none">
            <a:spAutoFit/>
          </a:bodyPr>
          <a:lstStyle/>
          <a:p>
            <a:r>
              <a:rPr lang="zh-CN" altLang="en-US" sz="2800" dirty="0"/>
              <a:t>生成对抗网络应用及变种</a:t>
            </a:r>
          </a:p>
        </p:txBody>
      </p:sp>
      <p:pic>
        <p:nvPicPr>
          <p:cNvPr id="4" name="图片 3">
            <a:extLst>
              <a:ext uri="{FF2B5EF4-FFF2-40B4-BE49-F238E27FC236}">
                <a16:creationId xmlns:a16="http://schemas.microsoft.com/office/drawing/2014/main" id="{9A2E1C48-1B34-49D1-AA71-A5A0BD17F5BB}"/>
              </a:ext>
            </a:extLst>
          </p:cNvPr>
          <p:cNvPicPr>
            <a:picLocks noChangeAspect="1"/>
          </p:cNvPicPr>
          <p:nvPr/>
        </p:nvPicPr>
        <p:blipFill>
          <a:blip r:embed="rId3"/>
          <a:stretch>
            <a:fillRect/>
          </a:stretch>
        </p:blipFill>
        <p:spPr>
          <a:xfrm>
            <a:off x="6349526" y="3429000"/>
            <a:ext cx="3052763" cy="3021665"/>
          </a:xfrm>
          <a:prstGeom prst="rect">
            <a:avLst/>
          </a:prstGeom>
        </p:spPr>
      </p:pic>
      <p:pic>
        <p:nvPicPr>
          <p:cNvPr id="7" name="图片 6">
            <a:extLst>
              <a:ext uri="{FF2B5EF4-FFF2-40B4-BE49-F238E27FC236}">
                <a16:creationId xmlns:a16="http://schemas.microsoft.com/office/drawing/2014/main" id="{42BDB9B1-2A5F-4D65-942E-78B75DD2659D}"/>
              </a:ext>
            </a:extLst>
          </p:cNvPr>
          <p:cNvPicPr>
            <a:picLocks noChangeAspect="1"/>
          </p:cNvPicPr>
          <p:nvPr/>
        </p:nvPicPr>
        <p:blipFill>
          <a:blip r:embed="rId4"/>
          <a:stretch>
            <a:fillRect/>
          </a:stretch>
        </p:blipFill>
        <p:spPr>
          <a:xfrm>
            <a:off x="9402289" y="3429000"/>
            <a:ext cx="2466974" cy="704850"/>
          </a:xfrm>
          <a:prstGeom prst="rect">
            <a:avLst/>
          </a:prstGeom>
        </p:spPr>
      </p:pic>
      <p:pic>
        <p:nvPicPr>
          <p:cNvPr id="10" name="图片 9">
            <a:extLst>
              <a:ext uri="{FF2B5EF4-FFF2-40B4-BE49-F238E27FC236}">
                <a16:creationId xmlns:a16="http://schemas.microsoft.com/office/drawing/2014/main" id="{A1F25218-911B-4BF0-AF8F-36E2357AB955}"/>
              </a:ext>
            </a:extLst>
          </p:cNvPr>
          <p:cNvPicPr>
            <a:picLocks noChangeAspect="1"/>
          </p:cNvPicPr>
          <p:nvPr/>
        </p:nvPicPr>
        <p:blipFill>
          <a:blip r:embed="rId5"/>
          <a:stretch>
            <a:fillRect/>
          </a:stretch>
        </p:blipFill>
        <p:spPr>
          <a:xfrm>
            <a:off x="9402289" y="4301533"/>
            <a:ext cx="2466974" cy="1193546"/>
          </a:xfrm>
          <a:prstGeom prst="rect">
            <a:avLst/>
          </a:prstGeom>
        </p:spPr>
      </p:pic>
      <p:pic>
        <p:nvPicPr>
          <p:cNvPr id="12" name="图片 11">
            <a:extLst>
              <a:ext uri="{FF2B5EF4-FFF2-40B4-BE49-F238E27FC236}">
                <a16:creationId xmlns:a16="http://schemas.microsoft.com/office/drawing/2014/main" id="{7FC5BEFA-D9C5-404F-A721-B056BA29D219}"/>
              </a:ext>
            </a:extLst>
          </p:cNvPr>
          <p:cNvPicPr>
            <a:picLocks noChangeAspect="1"/>
          </p:cNvPicPr>
          <p:nvPr/>
        </p:nvPicPr>
        <p:blipFill>
          <a:blip r:embed="rId6"/>
          <a:stretch>
            <a:fillRect/>
          </a:stretch>
        </p:blipFill>
        <p:spPr>
          <a:xfrm>
            <a:off x="6349526" y="188020"/>
            <a:ext cx="5061424" cy="2997097"/>
          </a:xfrm>
          <a:prstGeom prst="rect">
            <a:avLst/>
          </a:prstGeom>
        </p:spPr>
      </p:pic>
      <p:sp>
        <p:nvSpPr>
          <p:cNvPr id="14" name="矩形 13">
            <a:extLst>
              <a:ext uri="{FF2B5EF4-FFF2-40B4-BE49-F238E27FC236}">
                <a16:creationId xmlns:a16="http://schemas.microsoft.com/office/drawing/2014/main" id="{FBCDC90C-5543-4705-85D8-6925FF782481}"/>
              </a:ext>
            </a:extLst>
          </p:cNvPr>
          <p:cNvSpPr/>
          <p:nvPr/>
        </p:nvSpPr>
        <p:spPr>
          <a:xfrm>
            <a:off x="910632" y="1577447"/>
            <a:ext cx="4747218" cy="4857079"/>
          </a:xfrm>
          <a:prstGeom prst="rect">
            <a:avLst/>
          </a:prstGeom>
        </p:spPr>
        <p:txBody>
          <a:bodyPr wrap="square">
            <a:spAutoFit/>
          </a:bodyPr>
          <a:lstStyle/>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Auxiliary Classifier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Bidirectional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Boundary-Seeking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Conditional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Context-Conditional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Coupled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Cycle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Deep Convolutional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Dual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Info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LS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Semi-Supervised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Wasserstein GAN</a:t>
            </a:r>
            <a:endParaRPr lang="zh-CN" altLang="en-US" dirty="0">
              <a:solidFill>
                <a:schemeClr val="tx1">
                  <a:lumMod val="95000"/>
                  <a:lumOff val="5000"/>
                </a:schemeClr>
              </a:solidFill>
              <a:latin typeface="微软雅黑" panose="020B0503020204020204" charset="-122"/>
              <a:ea typeface="微软雅黑" panose="020B0503020204020204" charset="-122"/>
            </a:endParaRPr>
          </a:p>
        </p:txBody>
      </p:sp>
      <p:sp>
        <p:nvSpPr>
          <p:cNvPr id="16" name="矩形 15">
            <a:extLst>
              <a:ext uri="{FF2B5EF4-FFF2-40B4-BE49-F238E27FC236}">
                <a16:creationId xmlns:a16="http://schemas.microsoft.com/office/drawing/2014/main" id="{35E26A6A-4682-4268-BC15-DA891E07C94D}"/>
              </a:ext>
            </a:extLst>
          </p:cNvPr>
          <p:cNvSpPr/>
          <p:nvPr/>
        </p:nvSpPr>
        <p:spPr>
          <a:xfrm>
            <a:off x="4814794" y="1539940"/>
            <a:ext cx="1686112" cy="422803"/>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图像风格迁移</a:t>
            </a:r>
          </a:p>
        </p:txBody>
      </p:sp>
      <p:sp>
        <p:nvSpPr>
          <p:cNvPr id="18" name="矩形 17">
            <a:extLst>
              <a:ext uri="{FF2B5EF4-FFF2-40B4-BE49-F238E27FC236}">
                <a16:creationId xmlns:a16="http://schemas.microsoft.com/office/drawing/2014/main" id="{D9D77E46-4509-4E50-A29D-317768A07CCD}"/>
              </a:ext>
            </a:extLst>
          </p:cNvPr>
          <p:cNvSpPr/>
          <p:nvPr/>
        </p:nvSpPr>
        <p:spPr>
          <a:xfrm>
            <a:off x="5106164" y="4683856"/>
            <a:ext cx="1103371" cy="422803"/>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人脸生成</a:t>
            </a:r>
          </a:p>
        </p:txBody>
      </p:sp>
      <p:sp>
        <p:nvSpPr>
          <p:cNvPr id="19" name="矩形 18">
            <a:extLst>
              <a:ext uri="{FF2B5EF4-FFF2-40B4-BE49-F238E27FC236}">
                <a16:creationId xmlns:a16="http://schemas.microsoft.com/office/drawing/2014/main" id="{24A9107F-0C67-4BAC-94BE-8E52EA64C44A}"/>
              </a:ext>
            </a:extLst>
          </p:cNvPr>
          <p:cNvSpPr/>
          <p:nvPr/>
        </p:nvSpPr>
        <p:spPr>
          <a:xfrm>
            <a:off x="10093965" y="5550068"/>
            <a:ext cx="1132455" cy="422803"/>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图像翻译</a:t>
            </a:r>
          </a:p>
        </p:txBody>
      </p:sp>
    </p:spTree>
    <p:extLst>
      <p:ext uri="{BB962C8B-B14F-4D97-AF65-F5344CB8AC3E}">
        <p14:creationId xmlns:p14="http://schemas.microsoft.com/office/powerpoint/2010/main" val="3928121580"/>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0633" y="3180713"/>
            <a:ext cx="3155031" cy="523220"/>
          </a:xfrm>
          <a:prstGeom prst="rect">
            <a:avLst/>
          </a:prstGeom>
        </p:spPr>
        <p:txBody>
          <a:bodyPr wrap="none">
            <a:spAutoFit/>
          </a:bodyPr>
          <a:lstStyle/>
          <a:p>
            <a:r>
              <a:rPr lang="zh-CN" altLang="en-US" sz="2800" dirty="0"/>
              <a:t>条件生成对抗网络</a:t>
            </a:r>
          </a:p>
        </p:txBody>
      </p:sp>
      <p:sp>
        <p:nvSpPr>
          <p:cNvPr id="9" name="矩形 8"/>
          <p:cNvSpPr/>
          <p:nvPr/>
        </p:nvSpPr>
        <p:spPr>
          <a:xfrm>
            <a:off x="910633" y="3865615"/>
            <a:ext cx="5909268" cy="2217851"/>
          </a:xfrm>
          <a:prstGeom prst="rect">
            <a:avLst/>
          </a:prstGeom>
        </p:spPr>
        <p:txBody>
          <a:bodyPr wrap="square">
            <a:spAutoFit/>
          </a:bodyPr>
          <a:lstStyle/>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Mehdi Mirza</a:t>
            </a:r>
            <a:r>
              <a:rPr lang="zh-CN" altLang="en-US" dirty="0">
                <a:solidFill>
                  <a:schemeClr val="tx1">
                    <a:lumMod val="95000"/>
                    <a:lumOff val="5000"/>
                  </a:schemeClr>
                </a:solidFill>
                <a:latin typeface="微软雅黑" panose="020B0503020204020204" charset="-122"/>
                <a:ea typeface="微软雅黑" panose="020B0503020204020204" charset="-122"/>
              </a:rPr>
              <a:t>等人提出了条件生成对抗网络</a:t>
            </a:r>
            <a:r>
              <a:rPr lang="en-US" altLang="zh-CN" dirty="0">
                <a:solidFill>
                  <a:schemeClr val="tx1">
                    <a:lumMod val="95000"/>
                    <a:lumOff val="5000"/>
                  </a:schemeClr>
                </a:solidFill>
                <a:latin typeface="微软雅黑" panose="020B0503020204020204" charset="-122"/>
                <a:ea typeface="微软雅黑" panose="020B0503020204020204" charset="-122"/>
              </a:rPr>
              <a:t>(Conditional Generative Adversarial Network, CGAN)</a:t>
            </a:r>
            <a:r>
              <a:rPr lang="zh-CN" altLang="en-US" dirty="0">
                <a:solidFill>
                  <a:schemeClr val="tx1">
                    <a:lumMod val="95000"/>
                    <a:lumOff val="5000"/>
                  </a:schemeClr>
                </a:solidFill>
                <a:latin typeface="微软雅黑" panose="020B0503020204020204" charset="-122"/>
                <a:ea typeface="微软雅黑" panose="020B0503020204020204" charset="-122"/>
              </a:rPr>
              <a:t>，为</a:t>
            </a:r>
            <a:r>
              <a:rPr lang="en-US" altLang="zh-CN" dirty="0">
                <a:solidFill>
                  <a:schemeClr val="tx1">
                    <a:lumMod val="95000"/>
                    <a:lumOff val="5000"/>
                  </a:schemeClr>
                </a:solidFill>
                <a:latin typeface="微软雅黑" panose="020B0503020204020204" charset="-122"/>
                <a:ea typeface="微软雅黑" panose="020B0503020204020204" charset="-122"/>
              </a:rPr>
              <a:t>GAN</a:t>
            </a:r>
            <a:r>
              <a:rPr lang="zh-CN" altLang="en-US" dirty="0">
                <a:solidFill>
                  <a:schemeClr val="tx1">
                    <a:lumMod val="95000"/>
                    <a:lumOff val="5000"/>
                  </a:schemeClr>
                </a:solidFill>
                <a:latin typeface="微软雅黑" panose="020B0503020204020204" charset="-122"/>
                <a:ea typeface="微软雅黑" panose="020B0503020204020204" charset="-122"/>
              </a:rPr>
              <a:t>网络的一个变种。对于生成器，除了一组随机取样值</a:t>
            </a:r>
            <a:r>
              <a:rPr lang="en-US" altLang="zh-CN" dirty="0">
                <a:solidFill>
                  <a:schemeClr val="tx1">
                    <a:lumMod val="95000"/>
                    <a:lumOff val="5000"/>
                  </a:schemeClr>
                </a:solidFill>
                <a:latin typeface="微软雅黑" panose="020B0503020204020204" charset="-122"/>
                <a:ea typeface="微软雅黑" panose="020B0503020204020204" charset="-122"/>
              </a:rPr>
              <a:t>z</a:t>
            </a:r>
            <a:r>
              <a:rPr lang="zh-CN" altLang="en-US" dirty="0">
                <a:solidFill>
                  <a:schemeClr val="tx1">
                    <a:lumMod val="95000"/>
                    <a:lumOff val="5000"/>
                  </a:schemeClr>
                </a:solidFill>
                <a:latin typeface="微软雅黑" panose="020B0503020204020204" charset="-122"/>
                <a:ea typeface="微软雅黑" panose="020B0503020204020204" charset="-122"/>
              </a:rPr>
              <a:t>外，还需添加一标签值</a:t>
            </a:r>
            <a:r>
              <a:rPr lang="en-US" altLang="zh-CN" dirty="0">
                <a:solidFill>
                  <a:schemeClr val="tx1">
                    <a:lumMod val="95000"/>
                    <a:lumOff val="5000"/>
                  </a:schemeClr>
                </a:solidFill>
                <a:latin typeface="微软雅黑" panose="020B0503020204020204" charset="-122"/>
                <a:ea typeface="微软雅黑" panose="020B0503020204020204" charset="-122"/>
              </a:rPr>
              <a:t>y</a:t>
            </a:r>
            <a:r>
              <a:rPr lang="zh-CN" altLang="en-US" dirty="0">
                <a:solidFill>
                  <a:schemeClr val="tx1">
                    <a:lumMod val="95000"/>
                    <a:lumOff val="5000"/>
                  </a:schemeClr>
                </a:solidFill>
                <a:latin typeface="微软雅黑" panose="020B0503020204020204" charset="-122"/>
                <a:ea typeface="微软雅黑" panose="020B0503020204020204" charset="-122"/>
              </a:rPr>
              <a:t>用于控制生成结果的类型；同样对于判别器除了以待判别数据作为输入外，也需要额外添加指定数据类型的标签值</a:t>
            </a:r>
            <a:r>
              <a:rPr lang="en-US" altLang="zh-CN" dirty="0">
                <a:solidFill>
                  <a:schemeClr val="tx1">
                    <a:lumMod val="95000"/>
                    <a:lumOff val="5000"/>
                  </a:schemeClr>
                </a:solidFill>
                <a:latin typeface="微软雅黑" panose="020B0503020204020204" charset="-122"/>
                <a:ea typeface="微软雅黑" panose="020B0503020204020204" charset="-122"/>
              </a:rPr>
              <a:t>y</a:t>
            </a:r>
            <a:r>
              <a:rPr lang="zh-CN" altLang="en-US" dirty="0">
                <a:solidFill>
                  <a:schemeClr val="tx1">
                    <a:lumMod val="95000"/>
                    <a:lumOff val="5000"/>
                  </a:schemeClr>
                </a:solidFill>
                <a:latin typeface="微软雅黑" panose="020B0503020204020204" charset="-122"/>
                <a:ea typeface="微软雅黑" panose="020B0503020204020204" charset="-122"/>
              </a:rPr>
              <a:t>。</a:t>
            </a:r>
          </a:p>
        </p:txBody>
      </p:sp>
      <p:pic>
        <p:nvPicPr>
          <p:cNvPr id="4" name="图片 3">
            <a:extLst>
              <a:ext uri="{FF2B5EF4-FFF2-40B4-BE49-F238E27FC236}">
                <a16:creationId xmlns:a16="http://schemas.microsoft.com/office/drawing/2014/main" id="{75F7F9BA-8EC5-433A-9C23-E7827EBD2A75}"/>
              </a:ext>
            </a:extLst>
          </p:cNvPr>
          <p:cNvPicPr>
            <a:picLocks noChangeAspect="1"/>
          </p:cNvPicPr>
          <p:nvPr/>
        </p:nvPicPr>
        <p:blipFill>
          <a:blip r:embed="rId3"/>
          <a:stretch>
            <a:fillRect/>
          </a:stretch>
        </p:blipFill>
        <p:spPr>
          <a:xfrm>
            <a:off x="7248523" y="1553824"/>
            <a:ext cx="4349259" cy="4529642"/>
          </a:xfrm>
          <a:prstGeom prst="rect">
            <a:avLst/>
          </a:prstGeom>
        </p:spPr>
      </p:pic>
      <p:sp>
        <p:nvSpPr>
          <p:cNvPr id="8" name="矩形 7">
            <a:extLst>
              <a:ext uri="{FF2B5EF4-FFF2-40B4-BE49-F238E27FC236}">
                <a16:creationId xmlns:a16="http://schemas.microsoft.com/office/drawing/2014/main" id="{8365E61D-BA13-43C9-A212-4F32B56BA1BD}"/>
              </a:ext>
            </a:extLst>
          </p:cNvPr>
          <p:cNvSpPr/>
          <p:nvPr/>
        </p:nvSpPr>
        <p:spPr>
          <a:xfrm>
            <a:off x="910633" y="1689868"/>
            <a:ext cx="1620957" cy="523220"/>
          </a:xfrm>
          <a:prstGeom prst="rect">
            <a:avLst/>
          </a:prstGeom>
        </p:spPr>
        <p:txBody>
          <a:bodyPr wrap="none">
            <a:spAutoFit/>
          </a:bodyPr>
          <a:lstStyle/>
          <a:p>
            <a:r>
              <a:rPr lang="zh-CN" altLang="en-US" sz="2800" dirty="0"/>
              <a:t>设计需求</a:t>
            </a:r>
          </a:p>
        </p:txBody>
      </p:sp>
      <p:sp>
        <p:nvSpPr>
          <p:cNvPr id="10" name="矩形 9">
            <a:extLst>
              <a:ext uri="{FF2B5EF4-FFF2-40B4-BE49-F238E27FC236}">
                <a16:creationId xmlns:a16="http://schemas.microsoft.com/office/drawing/2014/main" id="{D9B04816-5FBF-44EE-B0D8-7CB95A032D28}"/>
              </a:ext>
            </a:extLst>
          </p:cNvPr>
          <p:cNvSpPr/>
          <p:nvPr/>
        </p:nvSpPr>
        <p:spPr>
          <a:xfrm>
            <a:off x="910633" y="2373100"/>
            <a:ext cx="5994993" cy="41735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要求闪存仿真器在不同的条件组合下产生闪存块错误数据</a:t>
            </a:r>
          </a:p>
        </p:txBody>
      </p:sp>
    </p:spTree>
    <p:extLst>
      <p:ext uri="{BB962C8B-B14F-4D97-AF65-F5344CB8AC3E}">
        <p14:creationId xmlns:p14="http://schemas.microsoft.com/office/powerpoint/2010/main" val="4228065832"/>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618A8F7-40DA-4FB3-B252-B4C17A4F06B9}"/>
              </a:ext>
            </a:extLst>
          </p:cNvPr>
          <p:cNvPicPr>
            <a:picLocks noChangeAspect="1"/>
          </p:cNvPicPr>
          <p:nvPr/>
        </p:nvPicPr>
        <p:blipFill>
          <a:blip r:embed="rId2"/>
          <a:stretch>
            <a:fillRect/>
          </a:stretch>
        </p:blipFill>
        <p:spPr>
          <a:xfrm>
            <a:off x="2047875" y="2183092"/>
            <a:ext cx="7497475" cy="4076472"/>
          </a:xfrm>
          <a:prstGeom prst="rect">
            <a:avLst/>
          </a:prstGeom>
        </p:spPr>
      </p:pic>
      <p:sp>
        <p:nvSpPr>
          <p:cNvPr id="4" name="矩形 3">
            <a:extLst>
              <a:ext uri="{FF2B5EF4-FFF2-40B4-BE49-F238E27FC236}">
                <a16:creationId xmlns:a16="http://schemas.microsoft.com/office/drawing/2014/main" id="{D46E368B-2018-4088-949B-0CE967963669}"/>
              </a:ext>
            </a:extLst>
          </p:cNvPr>
          <p:cNvSpPr/>
          <p:nvPr/>
        </p:nvSpPr>
        <p:spPr>
          <a:xfrm>
            <a:off x="2047875" y="598436"/>
            <a:ext cx="2339102" cy="523220"/>
          </a:xfrm>
          <a:prstGeom prst="rect">
            <a:avLst/>
          </a:prstGeom>
        </p:spPr>
        <p:txBody>
          <a:bodyPr wrap="none">
            <a:spAutoFit/>
          </a:bodyPr>
          <a:lstStyle/>
          <a:p>
            <a:r>
              <a:rPr lang="zh-CN" altLang="en-US" sz="2800" dirty="0"/>
              <a:t>整体设计思路</a:t>
            </a:r>
          </a:p>
        </p:txBody>
      </p:sp>
      <p:sp>
        <p:nvSpPr>
          <p:cNvPr id="5" name="矩形 4">
            <a:extLst>
              <a:ext uri="{FF2B5EF4-FFF2-40B4-BE49-F238E27FC236}">
                <a16:creationId xmlns:a16="http://schemas.microsoft.com/office/drawing/2014/main" id="{2615E12D-B91D-4362-B749-AFC9A67E2221}"/>
              </a:ext>
            </a:extLst>
          </p:cNvPr>
          <p:cNvSpPr/>
          <p:nvPr/>
        </p:nvSpPr>
        <p:spPr>
          <a:xfrm>
            <a:off x="2047875" y="1213082"/>
            <a:ext cx="4219575" cy="77745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1</a:t>
            </a:r>
            <a:r>
              <a:rPr lang="zh-CN" altLang="en-US" dirty="0">
                <a:solidFill>
                  <a:schemeClr val="tx1">
                    <a:lumMod val="95000"/>
                    <a:lumOff val="5000"/>
                  </a:schemeClr>
                </a:solidFill>
                <a:latin typeface="微软雅黑" panose="020B0503020204020204" charset="-122"/>
                <a:ea typeface="微软雅黑" panose="020B0503020204020204" charset="-122"/>
              </a:rPr>
              <a:t>）块比特错误总数生成</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2</a:t>
            </a:r>
            <a:r>
              <a:rPr lang="zh-CN" altLang="en-US" dirty="0">
                <a:solidFill>
                  <a:schemeClr val="tx1">
                    <a:lumMod val="95000"/>
                    <a:lumOff val="5000"/>
                  </a:schemeClr>
                </a:solidFill>
                <a:latin typeface="微软雅黑" panose="020B0503020204020204" charset="-122"/>
                <a:ea typeface="微软雅黑" panose="020B0503020204020204" charset="-122"/>
              </a:rPr>
              <a:t>）块内各位置比特错误相对分布生成</a:t>
            </a:r>
          </a:p>
        </p:txBody>
      </p:sp>
      <p:sp>
        <p:nvSpPr>
          <p:cNvPr id="7" name="矩形 6">
            <a:extLst>
              <a:ext uri="{FF2B5EF4-FFF2-40B4-BE49-F238E27FC236}">
                <a16:creationId xmlns:a16="http://schemas.microsoft.com/office/drawing/2014/main" id="{C0860F25-5833-4E61-A7B9-ABAC79D77483}"/>
              </a:ext>
            </a:extLst>
          </p:cNvPr>
          <p:cNvSpPr/>
          <p:nvPr/>
        </p:nvSpPr>
        <p:spPr>
          <a:xfrm>
            <a:off x="5195887" y="6243438"/>
            <a:ext cx="1800225" cy="41735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系统整体架构图</a:t>
            </a:r>
          </a:p>
        </p:txBody>
      </p:sp>
    </p:spTree>
    <p:extLst>
      <p:ext uri="{BB962C8B-B14F-4D97-AF65-F5344CB8AC3E}">
        <p14:creationId xmlns:p14="http://schemas.microsoft.com/office/powerpoint/2010/main" val="366188656"/>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3775393" cy="523220"/>
          </a:xfrm>
          <a:prstGeom prst="rect">
            <a:avLst/>
          </a:prstGeom>
        </p:spPr>
        <p:txBody>
          <a:bodyPr wrap="none">
            <a:spAutoFit/>
          </a:bodyPr>
          <a:lstStyle/>
          <a:p>
            <a:r>
              <a:rPr lang="zh-CN" altLang="en-US" sz="2800" dirty="0"/>
              <a:t>块内比特错误相对分布</a:t>
            </a:r>
          </a:p>
        </p:txBody>
      </p:sp>
      <p:sp>
        <p:nvSpPr>
          <p:cNvPr id="10" name="矩形 9">
            <a:extLst>
              <a:ext uri="{FF2B5EF4-FFF2-40B4-BE49-F238E27FC236}">
                <a16:creationId xmlns:a16="http://schemas.microsoft.com/office/drawing/2014/main" id="{D9B04816-5FBF-44EE-B0D8-7CB95A032D28}"/>
              </a:ext>
            </a:extLst>
          </p:cNvPr>
          <p:cNvSpPr/>
          <p:nvPr/>
        </p:nvSpPr>
        <p:spPr>
          <a:xfrm>
            <a:off x="491533" y="991873"/>
            <a:ext cx="5604467" cy="77745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相对分布，即每个位置的比特错误数相对于该块最大的那个位置的比特错误数的比值。</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5F44FD1-5C26-4048-8886-587CBD4F66FF}"/>
                  </a:ext>
                </a:extLst>
              </p:cNvPr>
              <p:cNvSpPr/>
              <p:nvPr/>
            </p:nvSpPr>
            <p:spPr>
              <a:xfrm>
                <a:off x="1211497" y="5132517"/>
                <a:ext cx="3177793" cy="941155"/>
              </a:xfrm>
              <a:prstGeom prst="rect">
                <a:avLst/>
              </a:prstGeom>
            </p:spPr>
            <p:txBody>
              <a:bodyPr wrap="none">
                <a:spAutoFit/>
              </a:bodyPr>
              <a:lstStyle/>
              <a:p>
                <a:pPr indent="304800" algn="ctr" latinLnBrk="1">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𝑚𝑎𝑟𝑡𝑖𝑥</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宋体" panose="02010600030101010101" pitchFamily="2" charset="-122"/>
                              <a:cs typeface="Times New Roman" panose="02020603050405020304" pitchFamily="18" charset="0"/>
                            </a:rPr>
                            <m:t>𝑚𝑎𝑟𝑡𝑖𝑥</m:t>
                          </m:r>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𝑚𝑎𝑟𝑡𝑖𝑥</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max</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den>
                      </m:f>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75F44FD1-5C26-4048-8886-587CBD4F66FF}"/>
                  </a:ext>
                </a:extLst>
              </p:cNvPr>
              <p:cNvSpPr>
                <a:spLocks noRot="1" noChangeAspect="1" noMove="1" noResize="1" noEditPoints="1" noAdjustHandles="1" noChangeArrowheads="1" noChangeShapeType="1" noTextEdit="1"/>
              </p:cNvSpPr>
              <p:nvPr/>
            </p:nvSpPr>
            <p:spPr>
              <a:xfrm>
                <a:off x="1211497" y="5132517"/>
                <a:ext cx="3177793" cy="941155"/>
              </a:xfrm>
              <a:prstGeom prst="rect">
                <a:avLst/>
              </a:prstGeom>
              <a:blipFill>
                <a:blip r:embed="rId3"/>
                <a:stretch>
                  <a:fillRect/>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329B49FF-4E0A-44EB-9DB2-7462035467FF}"/>
              </a:ext>
            </a:extLst>
          </p:cNvPr>
          <p:cNvPicPr>
            <a:picLocks noChangeAspect="1"/>
          </p:cNvPicPr>
          <p:nvPr/>
        </p:nvPicPr>
        <p:blipFill>
          <a:blip r:embed="rId4"/>
          <a:stretch>
            <a:fillRect/>
          </a:stretch>
        </p:blipFill>
        <p:spPr>
          <a:xfrm>
            <a:off x="487349" y="1804394"/>
            <a:ext cx="4626091" cy="3435119"/>
          </a:xfrm>
          <a:prstGeom prst="rect">
            <a:avLst/>
          </a:prstGeom>
        </p:spPr>
      </p:pic>
      <p:pic>
        <p:nvPicPr>
          <p:cNvPr id="12" name="图片 11">
            <a:extLst>
              <a:ext uri="{FF2B5EF4-FFF2-40B4-BE49-F238E27FC236}">
                <a16:creationId xmlns:a16="http://schemas.microsoft.com/office/drawing/2014/main" id="{A90FF4F2-6558-41DE-974A-A7BCA24E0B21}"/>
              </a:ext>
            </a:extLst>
          </p:cNvPr>
          <p:cNvPicPr>
            <a:picLocks/>
          </p:cNvPicPr>
          <p:nvPr/>
        </p:nvPicPr>
        <p:blipFill>
          <a:blip r:embed="rId5"/>
          <a:stretch>
            <a:fillRect/>
          </a:stretch>
        </p:blipFill>
        <p:spPr>
          <a:xfrm>
            <a:off x="6820148" y="1316162"/>
            <a:ext cx="811499" cy="3298004"/>
          </a:xfrm>
          <a:prstGeom prst="rect">
            <a:avLst/>
          </a:prstGeom>
        </p:spPr>
      </p:pic>
      <p:pic>
        <p:nvPicPr>
          <p:cNvPr id="14" name="图片 13">
            <a:extLst>
              <a:ext uri="{FF2B5EF4-FFF2-40B4-BE49-F238E27FC236}">
                <a16:creationId xmlns:a16="http://schemas.microsoft.com/office/drawing/2014/main" id="{3174225D-69B7-416B-B944-E81E7B53EF57}"/>
              </a:ext>
            </a:extLst>
          </p:cNvPr>
          <p:cNvPicPr>
            <a:picLocks/>
          </p:cNvPicPr>
          <p:nvPr/>
        </p:nvPicPr>
        <p:blipFill>
          <a:blip r:embed="rId6"/>
          <a:stretch>
            <a:fillRect/>
          </a:stretch>
        </p:blipFill>
        <p:spPr>
          <a:xfrm>
            <a:off x="8263491" y="1316566"/>
            <a:ext cx="810000" cy="3297600"/>
          </a:xfrm>
          <a:prstGeom prst="rect">
            <a:avLst/>
          </a:prstGeom>
        </p:spPr>
      </p:pic>
      <p:pic>
        <p:nvPicPr>
          <p:cNvPr id="16" name="图片 15">
            <a:extLst>
              <a:ext uri="{FF2B5EF4-FFF2-40B4-BE49-F238E27FC236}">
                <a16:creationId xmlns:a16="http://schemas.microsoft.com/office/drawing/2014/main" id="{E53E4421-5F0B-4484-BF9B-18D22375E6B8}"/>
              </a:ext>
            </a:extLst>
          </p:cNvPr>
          <p:cNvPicPr>
            <a:picLocks/>
          </p:cNvPicPr>
          <p:nvPr/>
        </p:nvPicPr>
        <p:blipFill>
          <a:blip r:embed="rId7"/>
          <a:stretch>
            <a:fillRect/>
          </a:stretch>
        </p:blipFill>
        <p:spPr>
          <a:xfrm>
            <a:off x="9705335" y="1316162"/>
            <a:ext cx="810000" cy="3297600"/>
          </a:xfrm>
          <a:prstGeom prst="rect">
            <a:avLst/>
          </a:prstGeom>
        </p:spPr>
      </p:pic>
      <p:sp>
        <p:nvSpPr>
          <p:cNvPr id="17" name="矩形 16">
            <a:extLst>
              <a:ext uri="{FF2B5EF4-FFF2-40B4-BE49-F238E27FC236}">
                <a16:creationId xmlns:a16="http://schemas.microsoft.com/office/drawing/2014/main" id="{BDC20748-9538-4055-9F7B-57D65D5889C6}"/>
              </a:ext>
            </a:extLst>
          </p:cNvPr>
          <p:cNvSpPr/>
          <p:nvPr/>
        </p:nvSpPr>
        <p:spPr>
          <a:xfrm>
            <a:off x="6940763" y="4839135"/>
            <a:ext cx="3455455" cy="417358"/>
          </a:xfrm>
          <a:prstGeom prst="rect">
            <a:avLst/>
          </a:prstGeom>
        </p:spPr>
        <p:txBody>
          <a:bodyPr wrap="square">
            <a:spAutoFit/>
          </a:bodyPr>
          <a:lstStyle/>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P/E=1, 6000, 16500</a:t>
            </a:r>
            <a:r>
              <a:rPr lang="zh-CN" altLang="en-US" dirty="0">
                <a:solidFill>
                  <a:schemeClr val="tx1">
                    <a:lumMod val="95000"/>
                    <a:lumOff val="5000"/>
                  </a:schemeClr>
                </a:solidFill>
                <a:latin typeface="微软雅黑" panose="020B0503020204020204" charset="-122"/>
                <a:ea typeface="微软雅黑" panose="020B0503020204020204" charset="-122"/>
              </a:rPr>
              <a:t>时的灰度图</a:t>
            </a: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7405DC54-72F3-4131-8E0C-4A9081E68FF0}"/>
                  </a:ext>
                </a:extLst>
              </p:cNvPr>
              <p:cNvSpPr/>
              <p:nvPr/>
            </p:nvSpPr>
            <p:spPr>
              <a:xfrm>
                <a:off x="6940763" y="5047814"/>
                <a:ext cx="3677417" cy="1025858"/>
              </a:xfrm>
              <a:prstGeom prst="rect">
                <a:avLst/>
              </a:prstGeom>
            </p:spPr>
            <p:txBody>
              <a:bodyPr wrap="none">
                <a:spAutoFit/>
              </a:bodyPr>
              <a:lstStyle/>
              <a:p>
                <a:pPr indent="127000" algn="ctr" latinLnBrk="1">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𝑃𝑖𝑥𝑒𝑙</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𝑇</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𝑚𝑎𝑥</m:t>
                              </m:r>
                            </m:den>
                          </m:f>
                        </m:e>
                      </m:d>
                      <m:r>
                        <a:rPr lang="en-US" altLang="zh-CN" i="1" kern="100">
                          <a:latin typeface="Cambria Math" panose="02040503050406030204" pitchFamily="18" charset="0"/>
                          <a:ea typeface="宋体" panose="02010600030101010101" pitchFamily="2" charset="-122"/>
                          <a:cs typeface="Times New Roman" panose="02020603050405020304" pitchFamily="18" charset="0"/>
                        </a:rPr>
                        <m:t>×255        </m:t>
                      </m:r>
                    </m:oMath>
                  </m:oMathPara>
                </a14:m>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7405DC54-72F3-4131-8E0C-4A9081E68FF0}"/>
                  </a:ext>
                </a:extLst>
              </p:cNvPr>
              <p:cNvSpPr>
                <a:spLocks noRot="1" noChangeAspect="1" noMove="1" noResize="1" noEditPoints="1" noAdjustHandles="1" noChangeArrowheads="1" noChangeShapeType="1" noTextEdit="1"/>
              </p:cNvSpPr>
              <p:nvPr/>
            </p:nvSpPr>
            <p:spPr>
              <a:xfrm>
                <a:off x="6940763" y="5047814"/>
                <a:ext cx="3677417" cy="1025858"/>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5248890"/>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4493538" cy="523220"/>
          </a:xfrm>
          <a:prstGeom prst="rect">
            <a:avLst/>
          </a:prstGeom>
        </p:spPr>
        <p:txBody>
          <a:bodyPr wrap="none">
            <a:spAutoFit/>
          </a:bodyPr>
          <a:lstStyle/>
          <a:p>
            <a:r>
              <a:rPr lang="zh-CN" altLang="en-US" sz="2800" dirty="0"/>
              <a:t>块内比特错误相对分布生成</a:t>
            </a:r>
            <a:endParaRPr lang="en-US" altLang="zh-CN" sz="2800" dirty="0"/>
          </a:p>
        </p:txBody>
      </p:sp>
      <p:sp>
        <p:nvSpPr>
          <p:cNvPr id="13" name="矩形 12">
            <a:extLst>
              <a:ext uri="{FF2B5EF4-FFF2-40B4-BE49-F238E27FC236}">
                <a16:creationId xmlns:a16="http://schemas.microsoft.com/office/drawing/2014/main" id="{A15CE5CD-09DB-4E4A-9967-4F44952397A8}"/>
              </a:ext>
            </a:extLst>
          </p:cNvPr>
          <p:cNvSpPr/>
          <p:nvPr/>
        </p:nvSpPr>
        <p:spPr>
          <a:xfrm>
            <a:off x="491533" y="931199"/>
            <a:ext cx="2749471" cy="400110"/>
          </a:xfrm>
          <a:prstGeom prst="rect">
            <a:avLst/>
          </a:prstGeom>
        </p:spPr>
        <p:txBody>
          <a:bodyPr wrap="none">
            <a:spAutoFit/>
          </a:bodyPr>
          <a:lstStyle/>
          <a:p>
            <a:r>
              <a:rPr lang="zh-CN" altLang="en-US" sz="2000" dirty="0"/>
              <a:t>模型的块数据输入形式</a:t>
            </a:r>
            <a:endParaRPr lang="en-US" altLang="zh-CN" sz="2000" dirty="0"/>
          </a:p>
        </p:txBody>
      </p:sp>
      <p:pic>
        <p:nvPicPr>
          <p:cNvPr id="3" name="图片 2">
            <a:extLst>
              <a:ext uri="{FF2B5EF4-FFF2-40B4-BE49-F238E27FC236}">
                <a16:creationId xmlns:a16="http://schemas.microsoft.com/office/drawing/2014/main" id="{214A8596-2760-48EB-BF5B-52FF98B04B66}"/>
              </a:ext>
            </a:extLst>
          </p:cNvPr>
          <p:cNvPicPr>
            <a:picLocks noChangeAspect="1"/>
          </p:cNvPicPr>
          <p:nvPr/>
        </p:nvPicPr>
        <p:blipFill>
          <a:blip r:embed="rId3"/>
          <a:stretch>
            <a:fillRect/>
          </a:stretch>
        </p:blipFill>
        <p:spPr>
          <a:xfrm>
            <a:off x="5374029" y="1131254"/>
            <a:ext cx="5631809" cy="2835819"/>
          </a:xfrm>
          <a:prstGeom prst="rect">
            <a:avLst/>
          </a:prstGeom>
        </p:spPr>
      </p:pic>
      <p:sp>
        <p:nvSpPr>
          <p:cNvPr id="20" name="矩形 19">
            <a:extLst>
              <a:ext uri="{FF2B5EF4-FFF2-40B4-BE49-F238E27FC236}">
                <a16:creationId xmlns:a16="http://schemas.microsoft.com/office/drawing/2014/main" id="{14CC58F3-AC7B-4BC9-BCF6-7C5192555BEA}"/>
              </a:ext>
            </a:extLst>
          </p:cNvPr>
          <p:cNvSpPr/>
          <p:nvPr/>
        </p:nvSpPr>
        <p:spPr>
          <a:xfrm>
            <a:off x="705381" y="2248443"/>
            <a:ext cx="3798909"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将块数据平铺输入模型；</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生成每个位置的相对分布比值</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面临问题：参数过多，不易训练；</a:t>
            </a:r>
          </a:p>
        </p:txBody>
      </p:sp>
      <p:sp>
        <p:nvSpPr>
          <p:cNvPr id="21" name="矩形 20">
            <a:extLst>
              <a:ext uri="{FF2B5EF4-FFF2-40B4-BE49-F238E27FC236}">
                <a16:creationId xmlns:a16="http://schemas.microsoft.com/office/drawing/2014/main" id="{0D33EA28-75F5-4EF5-9B1C-754133B560B2}"/>
              </a:ext>
            </a:extLst>
          </p:cNvPr>
          <p:cNvSpPr/>
          <p:nvPr/>
        </p:nvSpPr>
        <p:spPr>
          <a:xfrm>
            <a:off x="705381" y="4948606"/>
            <a:ext cx="4279690"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每个</a:t>
            </a:r>
            <a:r>
              <a:rPr lang="en-US" altLang="zh-CN" dirty="0">
                <a:solidFill>
                  <a:schemeClr val="tx1">
                    <a:lumMod val="95000"/>
                    <a:lumOff val="5000"/>
                  </a:schemeClr>
                </a:solidFill>
                <a:latin typeface="微软雅黑" panose="020B0503020204020204" charset="-122"/>
                <a:ea typeface="微软雅黑" panose="020B0503020204020204" charset="-122"/>
              </a:rPr>
              <a:t>Page</a:t>
            </a:r>
            <a:r>
              <a:rPr lang="zh-CN" altLang="en-US" dirty="0">
                <a:solidFill>
                  <a:schemeClr val="tx1">
                    <a:lumMod val="95000"/>
                    <a:lumOff val="5000"/>
                  </a:schemeClr>
                </a:solidFill>
                <a:latin typeface="微软雅黑" panose="020B0503020204020204" charset="-122"/>
                <a:ea typeface="微软雅黑" panose="020B0503020204020204" charset="-122"/>
              </a:rPr>
              <a:t>求和输入；</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生成每个</a:t>
            </a:r>
            <a:r>
              <a:rPr lang="en-US" altLang="zh-CN" dirty="0">
                <a:solidFill>
                  <a:schemeClr val="tx1">
                    <a:lumMod val="95000"/>
                    <a:lumOff val="5000"/>
                  </a:schemeClr>
                </a:solidFill>
                <a:latin typeface="微软雅黑" panose="020B0503020204020204" charset="-122"/>
                <a:ea typeface="微软雅黑" panose="020B0503020204020204" charset="-122"/>
              </a:rPr>
              <a:t>Page</a:t>
            </a:r>
            <a:r>
              <a:rPr lang="zh-CN" altLang="en-US" dirty="0">
                <a:solidFill>
                  <a:schemeClr val="tx1">
                    <a:lumMod val="95000"/>
                    <a:lumOff val="5000"/>
                  </a:schemeClr>
                </a:solidFill>
                <a:latin typeface="微软雅黑" panose="020B0503020204020204" charset="-122"/>
                <a:ea typeface="微软雅黑" panose="020B0503020204020204" charset="-122"/>
              </a:rPr>
              <a:t>错误总和的相对分布比值</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大大减少了训练参数的数量</a:t>
            </a:r>
          </a:p>
        </p:txBody>
      </p:sp>
      <p:pic>
        <p:nvPicPr>
          <p:cNvPr id="24" name="图片 23">
            <a:extLst>
              <a:ext uri="{FF2B5EF4-FFF2-40B4-BE49-F238E27FC236}">
                <a16:creationId xmlns:a16="http://schemas.microsoft.com/office/drawing/2014/main" id="{B7E649D9-C4A4-44A6-8C6C-0A71E26225BF}"/>
              </a:ext>
            </a:extLst>
          </p:cNvPr>
          <p:cNvPicPr>
            <a:picLocks noChangeAspect="1"/>
          </p:cNvPicPr>
          <p:nvPr/>
        </p:nvPicPr>
        <p:blipFill>
          <a:blip r:embed="rId4"/>
          <a:stretch>
            <a:fillRect/>
          </a:stretch>
        </p:blipFill>
        <p:spPr>
          <a:xfrm>
            <a:off x="4809337" y="3847382"/>
            <a:ext cx="6386663" cy="3010618"/>
          </a:xfrm>
          <a:prstGeom prst="rect">
            <a:avLst/>
          </a:prstGeom>
        </p:spPr>
      </p:pic>
      <p:sp>
        <p:nvSpPr>
          <p:cNvPr id="25" name="矩形 24">
            <a:extLst>
              <a:ext uri="{FF2B5EF4-FFF2-40B4-BE49-F238E27FC236}">
                <a16:creationId xmlns:a16="http://schemas.microsoft.com/office/drawing/2014/main" id="{8F99A3CB-E55B-4372-8247-9C2B97315482}"/>
              </a:ext>
            </a:extLst>
          </p:cNvPr>
          <p:cNvSpPr/>
          <p:nvPr/>
        </p:nvSpPr>
        <p:spPr>
          <a:xfrm>
            <a:off x="6946106" y="673424"/>
            <a:ext cx="3416320" cy="417358"/>
          </a:xfrm>
          <a:prstGeom prst="rect">
            <a:avLst/>
          </a:prstGeom>
        </p:spPr>
        <p:txBody>
          <a:bodyPr wrap="non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模型内部使用全连接神经网络；</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295069226"/>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4493538" cy="523220"/>
          </a:xfrm>
          <a:prstGeom prst="rect">
            <a:avLst/>
          </a:prstGeom>
        </p:spPr>
        <p:txBody>
          <a:bodyPr wrap="none">
            <a:spAutoFit/>
          </a:bodyPr>
          <a:lstStyle/>
          <a:p>
            <a:r>
              <a:rPr lang="zh-CN" altLang="en-US" sz="2800" dirty="0"/>
              <a:t>块内比特错误相对分布生成</a:t>
            </a:r>
            <a:endParaRPr lang="en-US" altLang="zh-CN" sz="2800" dirty="0"/>
          </a:p>
        </p:txBody>
      </p:sp>
      <p:sp>
        <p:nvSpPr>
          <p:cNvPr id="13" name="矩形 12">
            <a:extLst>
              <a:ext uri="{FF2B5EF4-FFF2-40B4-BE49-F238E27FC236}">
                <a16:creationId xmlns:a16="http://schemas.microsoft.com/office/drawing/2014/main" id="{A15CE5CD-09DB-4E4A-9967-4F44952397A8}"/>
              </a:ext>
            </a:extLst>
          </p:cNvPr>
          <p:cNvSpPr/>
          <p:nvPr/>
        </p:nvSpPr>
        <p:spPr>
          <a:xfrm>
            <a:off x="491533" y="931199"/>
            <a:ext cx="2749471" cy="400110"/>
          </a:xfrm>
          <a:prstGeom prst="rect">
            <a:avLst/>
          </a:prstGeom>
        </p:spPr>
        <p:txBody>
          <a:bodyPr wrap="none">
            <a:spAutoFit/>
          </a:bodyPr>
          <a:lstStyle/>
          <a:p>
            <a:r>
              <a:rPr lang="zh-CN" altLang="en-US" sz="2000" dirty="0"/>
              <a:t>模型的块数据输入形式</a:t>
            </a:r>
            <a:endParaRPr lang="en-US" altLang="zh-CN" sz="2000" dirty="0"/>
          </a:p>
        </p:txBody>
      </p:sp>
      <p:pic>
        <p:nvPicPr>
          <p:cNvPr id="19" name="图片 18">
            <a:extLst>
              <a:ext uri="{FF2B5EF4-FFF2-40B4-BE49-F238E27FC236}">
                <a16:creationId xmlns:a16="http://schemas.microsoft.com/office/drawing/2014/main" id="{31DDABCC-61EB-4B58-9CA0-17290DC240F7}"/>
              </a:ext>
            </a:extLst>
          </p:cNvPr>
          <p:cNvPicPr>
            <a:picLocks noChangeAspect="1"/>
          </p:cNvPicPr>
          <p:nvPr/>
        </p:nvPicPr>
        <p:blipFill>
          <a:blip r:embed="rId3"/>
          <a:stretch>
            <a:fillRect/>
          </a:stretch>
        </p:blipFill>
        <p:spPr>
          <a:xfrm>
            <a:off x="4673655" y="792744"/>
            <a:ext cx="7518345" cy="3065203"/>
          </a:xfrm>
          <a:prstGeom prst="rect">
            <a:avLst/>
          </a:prstGeom>
        </p:spPr>
      </p:pic>
      <p:sp>
        <p:nvSpPr>
          <p:cNvPr id="21" name="矩形 20">
            <a:extLst>
              <a:ext uri="{FF2B5EF4-FFF2-40B4-BE49-F238E27FC236}">
                <a16:creationId xmlns:a16="http://schemas.microsoft.com/office/drawing/2014/main" id="{0D33EA28-75F5-4EF5-9B1C-754133B560B2}"/>
              </a:ext>
            </a:extLst>
          </p:cNvPr>
          <p:cNvSpPr/>
          <p:nvPr/>
        </p:nvSpPr>
        <p:spPr>
          <a:xfrm>
            <a:off x="712055" y="1845164"/>
            <a:ext cx="3519014" cy="1497654"/>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将块数据作为二维图片输入；</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生成每个位置的相对分布比值</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面临问题：图片纵横比悬殊，不利于卷积核提取特征；</a:t>
            </a:r>
          </a:p>
        </p:txBody>
      </p:sp>
      <p:pic>
        <p:nvPicPr>
          <p:cNvPr id="4" name="图片 3">
            <a:extLst>
              <a:ext uri="{FF2B5EF4-FFF2-40B4-BE49-F238E27FC236}">
                <a16:creationId xmlns:a16="http://schemas.microsoft.com/office/drawing/2014/main" id="{DE127838-CB5B-4541-86E9-922BAE16467B}"/>
              </a:ext>
            </a:extLst>
          </p:cNvPr>
          <p:cNvPicPr>
            <a:picLocks noChangeAspect="1"/>
          </p:cNvPicPr>
          <p:nvPr/>
        </p:nvPicPr>
        <p:blipFill>
          <a:blip r:embed="rId4"/>
          <a:stretch>
            <a:fillRect/>
          </a:stretch>
        </p:blipFill>
        <p:spPr>
          <a:xfrm>
            <a:off x="4673655" y="3921579"/>
            <a:ext cx="7140539" cy="2719411"/>
          </a:xfrm>
          <a:prstGeom prst="rect">
            <a:avLst/>
          </a:prstGeom>
        </p:spPr>
      </p:pic>
      <p:sp>
        <p:nvSpPr>
          <p:cNvPr id="5" name="矩形 4">
            <a:extLst>
              <a:ext uri="{FF2B5EF4-FFF2-40B4-BE49-F238E27FC236}">
                <a16:creationId xmlns:a16="http://schemas.microsoft.com/office/drawing/2014/main" id="{E5560AC8-B752-416D-81AF-BD01CF5E20EC}"/>
              </a:ext>
            </a:extLst>
          </p:cNvPr>
          <p:cNvSpPr/>
          <p:nvPr/>
        </p:nvSpPr>
        <p:spPr>
          <a:xfrm>
            <a:off x="6840083" y="375386"/>
            <a:ext cx="3185487" cy="417358"/>
          </a:xfrm>
          <a:prstGeom prst="rect">
            <a:avLst/>
          </a:prstGeom>
        </p:spPr>
        <p:txBody>
          <a:bodyPr wrap="non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模型内部使用卷积神经网络；</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p:sp>
        <p:nvSpPr>
          <p:cNvPr id="11" name="矩形 10">
            <a:extLst>
              <a:ext uri="{FF2B5EF4-FFF2-40B4-BE49-F238E27FC236}">
                <a16:creationId xmlns:a16="http://schemas.microsoft.com/office/drawing/2014/main" id="{BD32787D-C259-476A-B082-F75F020BD1F1}"/>
              </a:ext>
            </a:extLst>
          </p:cNvPr>
          <p:cNvSpPr/>
          <p:nvPr/>
        </p:nvSpPr>
        <p:spPr>
          <a:xfrm>
            <a:off x="712055" y="4832787"/>
            <a:ext cx="3808574"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将块数据作为多通道二维图片输入；</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生成每个位置的相对分布比值</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解决了纵横比悬殊的问题</a:t>
            </a:r>
          </a:p>
        </p:txBody>
      </p:sp>
    </p:spTree>
    <p:extLst>
      <p:ext uri="{BB962C8B-B14F-4D97-AF65-F5344CB8AC3E}">
        <p14:creationId xmlns:p14="http://schemas.microsoft.com/office/powerpoint/2010/main" val="222249150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4493538" cy="523220"/>
          </a:xfrm>
          <a:prstGeom prst="rect">
            <a:avLst/>
          </a:prstGeom>
        </p:spPr>
        <p:txBody>
          <a:bodyPr wrap="none">
            <a:spAutoFit/>
          </a:bodyPr>
          <a:lstStyle/>
          <a:p>
            <a:r>
              <a:rPr lang="zh-CN" altLang="en-US" sz="2800" dirty="0"/>
              <a:t>块内比特错误相对分布生成</a:t>
            </a:r>
            <a:endParaRPr lang="en-US" altLang="zh-CN" sz="2800" dirty="0"/>
          </a:p>
        </p:txBody>
      </p:sp>
      <p:sp>
        <p:nvSpPr>
          <p:cNvPr id="13" name="矩形 12">
            <a:extLst>
              <a:ext uri="{FF2B5EF4-FFF2-40B4-BE49-F238E27FC236}">
                <a16:creationId xmlns:a16="http://schemas.microsoft.com/office/drawing/2014/main" id="{A15CE5CD-09DB-4E4A-9967-4F44952397A8}"/>
              </a:ext>
            </a:extLst>
          </p:cNvPr>
          <p:cNvSpPr/>
          <p:nvPr/>
        </p:nvSpPr>
        <p:spPr>
          <a:xfrm>
            <a:off x="491533" y="931199"/>
            <a:ext cx="2492990" cy="400110"/>
          </a:xfrm>
          <a:prstGeom prst="rect">
            <a:avLst/>
          </a:prstGeom>
        </p:spPr>
        <p:txBody>
          <a:bodyPr wrap="none">
            <a:spAutoFit/>
          </a:bodyPr>
          <a:lstStyle/>
          <a:p>
            <a:r>
              <a:rPr lang="zh-CN" altLang="en-US" sz="2000" dirty="0"/>
              <a:t>模型的条件输入形式</a:t>
            </a:r>
            <a:endParaRPr lang="en-US" altLang="zh-CN" sz="2000" dirty="0"/>
          </a:p>
        </p:txBody>
      </p:sp>
      <p:sp>
        <p:nvSpPr>
          <p:cNvPr id="20" name="矩形 19">
            <a:extLst>
              <a:ext uri="{FF2B5EF4-FFF2-40B4-BE49-F238E27FC236}">
                <a16:creationId xmlns:a16="http://schemas.microsoft.com/office/drawing/2014/main" id="{14CC58F3-AC7B-4BC9-BCF6-7C5192555BEA}"/>
              </a:ext>
            </a:extLst>
          </p:cNvPr>
          <p:cNvSpPr/>
          <p:nvPr/>
        </p:nvSpPr>
        <p:spPr>
          <a:xfrm>
            <a:off x="705382" y="2248444"/>
            <a:ext cx="4279690" cy="41735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将</a:t>
            </a:r>
            <a:r>
              <a:rPr lang="en-US" altLang="zh-CN" dirty="0">
                <a:solidFill>
                  <a:schemeClr val="tx1">
                    <a:lumMod val="95000"/>
                    <a:lumOff val="5000"/>
                  </a:schemeClr>
                </a:solidFill>
                <a:latin typeface="微软雅黑" panose="020B0503020204020204" charset="-122"/>
                <a:ea typeface="微软雅黑" panose="020B0503020204020204" charset="-122"/>
              </a:rPr>
              <a:t>P/E</a:t>
            </a:r>
            <a:r>
              <a:rPr lang="zh-CN" altLang="en-US" dirty="0">
                <a:solidFill>
                  <a:schemeClr val="tx1">
                    <a:lumMod val="95000"/>
                    <a:lumOff val="5000"/>
                  </a:schemeClr>
                </a:solidFill>
                <a:latin typeface="微软雅黑" panose="020B0503020204020204" charset="-122"/>
                <a:ea typeface="微软雅黑" panose="020B0503020204020204" charset="-122"/>
              </a:rPr>
              <a:t>值归一化，正则化后直接输入模型</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p:sp>
        <p:nvSpPr>
          <p:cNvPr id="21" name="矩形 20">
            <a:extLst>
              <a:ext uri="{FF2B5EF4-FFF2-40B4-BE49-F238E27FC236}">
                <a16:creationId xmlns:a16="http://schemas.microsoft.com/office/drawing/2014/main" id="{0D33EA28-75F5-4EF5-9B1C-754133B560B2}"/>
              </a:ext>
            </a:extLst>
          </p:cNvPr>
          <p:cNvSpPr/>
          <p:nvPr/>
        </p:nvSpPr>
        <p:spPr>
          <a:xfrm>
            <a:off x="705382" y="3943036"/>
            <a:ext cx="4279690" cy="1857753"/>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将</a:t>
            </a:r>
            <a:r>
              <a:rPr lang="en-US" altLang="zh-CN" dirty="0">
                <a:solidFill>
                  <a:schemeClr val="tx1">
                    <a:lumMod val="95000"/>
                    <a:lumOff val="5000"/>
                  </a:schemeClr>
                </a:solidFill>
                <a:latin typeface="微软雅黑" panose="020B0503020204020204" charset="-122"/>
                <a:ea typeface="微软雅黑" panose="020B0503020204020204" charset="-122"/>
              </a:rPr>
              <a:t>P/E</a:t>
            </a:r>
            <a:r>
              <a:rPr lang="zh-CN" altLang="en-US" dirty="0">
                <a:solidFill>
                  <a:schemeClr val="tx1">
                    <a:lumMod val="95000"/>
                    <a:lumOff val="5000"/>
                  </a:schemeClr>
                </a:solidFill>
                <a:latin typeface="微软雅黑" panose="020B0503020204020204" charset="-122"/>
                <a:ea typeface="微软雅黑" panose="020B0503020204020204" charset="-122"/>
              </a:rPr>
              <a:t>值编码为类别向量输入</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例如</a:t>
            </a:r>
            <a:r>
              <a:rPr lang="en-US" altLang="zh-CN" dirty="0">
                <a:solidFill>
                  <a:schemeClr val="tx1">
                    <a:lumMod val="95000"/>
                    <a:lumOff val="5000"/>
                  </a:schemeClr>
                </a:solidFill>
                <a:latin typeface="微软雅黑" panose="020B0503020204020204" charset="-122"/>
                <a:ea typeface="微软雅黑" panose="020B0503020204020204" charset="-122"/>
              </a:rPr>
              <a:t>P/E</a:t>
            </a:r>
            <a:r>
              <a:rPr lang="zh-CN" altLang="en-US" dirty="0">
                <a:solidFill>
                  <a:schemeClr val="tx1">
                    <a:lumMod val="95000"/>
                    <a:lumOff val="5000"/>
                  </a:schemeClr>
                </a:solidFill>
                <a:latin typeface="微软雅黑" panose="020B0503020204020204" charset="-122"/>
                <a:ea typeface="微软雅黑" panose="020B0503020204020204" charset="-122"/>
              </a:rPr>
              <a:t>值集合为</a:t>
            </a:r>
            <a:r>
              <a:rPr lang="en-US" altLang="zh-CN" dirty="0">
                <a:solidFill>
                  <a:schemeClr val="tx1">
                    <a:lumMod val="95000"/>
                    <a:lumOff val="5000"/>
                  </a:schemeClr>
                </a:solidFill>
                <a:latin typeface="微软雅黑" panose="020B0503020204020204" charset="-122"/>
                <a:ea typeface="微软雅黑" panose="020B0503020204020204" charset="-122"/>
              </a:rPr>
              <a:t>{1, 1000, 2000}</a:t>
            </a:r>
            <a:r>
              <a:rPr lang="zh-CN" altLang="en-US" dirty="0">
                <a:solidFill>
                  <a:schemeClr val="tx1">
                    <a:lumMod val="95000"/>
                    <a:lumOff val="5000"/>
                  </a:schemeClr>
                </a:solidFill>
                <a:latin typeface="微软雅黑" panose="020B0503020204020204" charset="-122"/>
                <a:ea typeface="微软雅黑" panose="020B0503020204020204" charset="-122"/>
              </a:rPr>
              <a:t>，则</a:t>
            </a:r>
            <a:r>
              <a:rPr lang="en-US" altLang="zh-CN" dirty="0">
                <a:solidFill>
                  <a:schemeClr val="tx1">
                    <a:lumMod val="95000"/>
                    <a:lumOff val="5000"/>
                  </a:schemeClr>
                </a:solidFill>
                <a:latin typeface="微软雅黑" panose="020B0503020204020204" charset="-122"/>
                <a:ea typeface="微软雅黑" panose="020B0503020204020204" charset="-122"/>
              </a:rPr>
              <a:t>P/E = 1</a:t>
            </a:r>
            <a:r>
              <a:rPr lang="en-US" altLang="zh-CN" dirty="0">
                <a:solidFill>
                  <a:schemeClr val="tx1">
                    <a:lumMod val="95000"/>
                    <a:lumOff val="5000"/>
                  </a:schemeClr>
                </a:solidFill>
                <a:latin typeface="微软雅黑" panose="020B0503020204020204" charset="-122"/>
                <a:ea typeface="微软雅黑" panose="020B0503020204020204" charset="-122"/>
                <a:sym typeface="Wingdings" panose="05000000000000000000" pitchFamily="2" charset="2"/>
              </a:rPr>
              <a:t>(1, 0, 0)</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sym typeface="Wingdings" panose="05000000000000000000" pitchFamily="2" charset="2"/>
              </a:rPr>
              <a:t>P/E = 1000(0, 1, 0)</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sym typeface="Wingdings" panose="05000000000000000000" pitchFamily="2" charset="2"/>
              </a:rPr>
              <a:t>P/E = 2000(0, 0, 1)</a:t>
            </a:r>
            <a:endParaRPr lang="zh-CN" altLang="en-US" dirty="0">
              <a:solidFill>
                <a:schemeClr val="tx1">
                  <a:lumMod val="95000"/>
                  <a:lumOff val="5000"/>
                </a:schemeClr>
              </a:solidFill>
              <a:latin typeface="微软雅黑" panose="020B0503020204020204" charset="-122"/>
              <a:ea typeface="微软雅黑" panose="020B0503020204020204" charset="-122"/>
            </a:endParaRPr>
          </a:p>
        </p:txBody>
      </p:sp>
      <p:pic>
        <p:nvPicPr>
          <p:cNvPr id="4" name="图片 3">
            <a:extLst>
              <a:ext uri="{FF2B5EF4-FFF2-40B4-BE49-F238E27FC236}">
                <a16:creationId xmlns:a16="http://schemas.microsoft.com/office/drawing/2014/main" id="{ABBA7384-3BD6-43F8-ADB3-2FC31DCEBE29}"/>
              </a:ext>
            </a:extLst>
          </p:cNvPr>
          <p:cNvPicPr>
            <a:picLocks noChangeAspect="1"/>
          </p:cNvPicPr>
          <p:nvPr/>
        </p:nvPicPr>
        <p:blipFill>
          <a:blip r:embed="rId3"/>
          <a:stretch>
            <a:fillRect/>
          </a:stretch>
        </p:blipFill>
        <p:spPr>
          <a:xfrm>
            <a:off x="6732998" y="3385999"/>
            <a:ext cx="4279691" cy="3398725"/>
          </a:xfrm>
          <a:prstGeom prst="rect">
            <a:avLst/>
          </a:prstGeom>
        </p:spPr>
      </p:pic>
      <p:pic>
        <p:nvPicPr>
          <p:cNvPr id="6" name="图片 5">
            <a:extLst>
              <a:ext uri="{FF2B5EF4-FFF2-40B4-BE49-F238E27FC236}">
                <a16:creationId xmlns:a16="http://schemas.microsoft.com/office/drawing/2014/main" id="{2679DCEB-DE57-455B-A84D-986ECB306C37}"/>
              </a:ext>
            </a:extLst>
          </p:cNvPr>
          <p:cNvPicPr>
            <a:picLocks noChangeAspect="1"/>
          </p:cNvPicPr>
          <p:nvPr/>
        </p:nvPicPr>
        <p:blipFill>
          <a:blip r:embed="rId4"/>
          <a:stretch>
            <a:fillRect/>
          </a:stretch>
        </p:blipFill>
        <p:spPr>
          <a:xfrm>
            <a:off x="7051140" y="1131254"/>
            <a:ext cx="3961549" cy="1881475"/>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62772FE-D6D2-474A-9C8F-49E562040690}"/>
                  </a:ext>
                </a:extLst>
              </p:cNvPr>
              <p:cNvSpPr/>
              <p:nvPr/>
            </p:nvSpPr>
            <p:spPr>
              <a:xfrm>
                <a:off x="702966" y="5865385"/>
                <a:ext cx="6094745" cy="617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𝑑𝑎𝑡𝑎</m:t>
                          </m:r>
                        </m:e>
                        <m:sub>
                          <m:r>
                            <a:rPr lang="en-US" altLang="zh-CN" b="0" i="0" smtClean="0">
                              <a:latin typeface="Cambria Math" panose="02040503050406030204" pitchFamily="18" charset="0"/>
                            </a:rPr>
                            <m:t>1</m:t>
                          </m:r>
                          <m:r>
                            <a:rPr lang="zh-CN" altLang="en-US" i="0">
                              <a:latin typeface="Cambria Math" panose="02040503050406030204" pitchFamily="18" charset="0"/>
                            </a:rPr>
                            <m:t>700</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300</m:t>
                          </m:r>
                        </m:num>
                        <m:den>
                          <m:r>
                            <a:rPr lang="zh-CN" altLang="en-US" i="0">
                              <a:latin typeface="Cambria Math" panose="02040503050406030204" pitchFamily="18" charset="0"/>
                            </a:rPr>
                            <m:t>300+700</m:t>
                          </m:r>
                        </m:den>
                      </m:f>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𝑑𝑎𝑡𝑎</m:t>
                          </m:r>
                        </m:e>
                        <m:sub>
                          <m:r>
                            <a:rPr lang="en-US" altLang="zh-CN" b="0" i="0" smtClean="0">
                              <a:latin typeface="Cambria Math" panose="02040503050406030204" pitchFamily="18" charset="0"/>
                            </a:rPr>
                            <m:t>1</m:t>
                          </m:r>
                          <m:r>
                            <a:rPr lang="zh-CN" altLang="en-US" i="0">
                              <a:latin typeface="Cambria Math" panose="02040503050406030204" pitchFamily="18" charset="0"/>
                            </a:rPr>
                            <m:t>000</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700</m:t>
                          </m:r>
                        </m:num>
                        <m:den>
                          <m:r>
                            <a:rPr lang="zh-CN" altLang="en-US" i="0">
                              <a:latin typeface="Cambria Math" panose="02040503050406030204" pitchFamily="18" charset="0"/>
                            </a:rPr>
                            <m:t>300+700</m:t>
                          </m:r>
                        </m:den>
                      </m:f>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𝑑𝑎𝑡𝑎</m:t>
                          </m:r>
                        </m:e>
                        <m:sub>
                          <m:r>
                            <a:rPr lang="en-US" altLang="zh-CN" b="0" i="0" smtClean="0">
                              <a:latin typeface="Cambria Math" panose="02040503050406030204" pitchFamily="18" charset="0"/>
                            </a:rPr>
                            <m:t>2</m:t>
                          </m:r>
                          <m:r>
                            <a:rPr lang="zh-CN" altLang="en-US" i="0">
                              <a:latin typeface="Cambria Math" panose="02040503050406030204" pitchFamily="18" charset="0"/>
                            </a:rPr>
                            <m:t>000</m:t>
                          </m:r>
                        </m:sub>
                      </m:sSub>
                    </m:oMath>
                  </m:oMathPara>
                </a14:m>
                <a:endParaRPr lang="zh-CN" altLang="en-US" dirty="0"/>
              </a:p>
            </p:txBody>
          </p:sp>
        </mc:Choice>
        <mc:Fallback xmlns="">
          <p:sp>
            <p:nvSpPr>
              <p:cNvPr id="7" name="矩形 6">
                <a:extLst>
                  <a:ext uri="{FF2B5EF4-FFF2-40B4-BE49-F238E27FC236}">
                    <a16:creationId xmlns:a16="http://schemas.microsoft.com/office/drawing/2014/main" id="{562772FE-D6D2-474A-9C8F-49E562040690}"/>
                  </a:ext>
                </a:extLst>
              </p:cNvPr>
              <p:cNvSpPr>
                <a:spLocks noRot="1" noChangeAspect="1" noMove="1" noResize="1" noEditPoints="1" noAdjustHandles="1" noChangeArrowheads="1" noChangeShapeType="1" noTextEdit="1"/>
              </p:cNvSpPr>
              <p:nvPr/>
            </p:nvSpPr>
            <p:spPr>
              <a:xfrm>
                <a:off x="702966" y="5865385"/>
                <a:ext cx="6094745" cy="61734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523203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234225" y="832585"/>
            <a:ext cx="1723549" cy="1384995"/>
          </a:xfrm>
          <a:prstGeom prst="rect">
            <a:avLst/>
          </a:prstGeom>
        </p:spPr>
        <p:txBody>
          <a:bodyPr wrap="none">
            <a:spAutoFit/>
          </a:bodyPr>
          <a:lstStyle/>
          <a:p>
            <a:pPr algn="ctr"/>
            <a:r>
              <a:rPr lang="zh-CN" altLang="en-US" sz="6000" dirty="0">
                <a:latin typeface="+mj-lt"/>
              </a:rPr>
              <a:t>目录</a:t>
            </a:r>
            <a:endParaRPr lang="en-US" altLang="zh-CN" sz="6000" dirty="0">
              <a:latin typeface="+mj-lt"/>
            </a:endParaRPr>
          </a:p>
          <a:p>
            <a:pPr algn="ctr"/>
            <a:r>
              <a:rPr lang="en-US" altLang="zh-CN" sz="2400" dirty="0">
                <a:latin typeface="+mj-lt"/>
              </a:rPr>
              <a:t>CONTENT</a:t>
            </a:r>
          </a:p>
        </p:txBody>
      </p:sp>
      <p:sp>
        <p:nvSpPr>
          <p:cNvPr id="16" name="文本框 15"/>
          <p:cNvSpPr txBox="1"/>
          <p:nvPr/>
        </p:nvSpPr>
        <p:spPr>
          <a:xfrm>
            <a:off x="726712" y="3991827"/>
            <a:ext cx="1461198"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ONE</a:t>
            </a:r>
            <a:endParaRPr lang="zh-CN" altLang="en-US" dirty="0">
              <a:latin typeface="+mj-lt"/>
              <a:ea typeface="微软雅黑" panose="020B0503020204020204" charset="-122"/>
            </a:endParaRPr>
          </a:p>
        </p:txBody>
      </p:sp>
      <p:sp>
        <p:nvSpPr>
          <p:cNvPr id="17" name="文本框 16"/>
          <p:cNvSpPr txBox="1"/>
          <p:nvPr/>
        </p:nvSpPr>
        <p:spPr>
          <a:xfrm>
            <a:off x="2485256" y="3991827"/>
            <a:ext cx="1587032"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TWO</a:t>
            </a:r>
            <a:endParaRPr lang="zh-CN" altLang="en-US" dirty="0">
              <a:latin typeface="+mj-lt"/>
              <a:ea typeface="微软雅黑" panose="020B0503020204020204" charset="-122"/>
            </a:endParaRPr>
          </a:p>
        </p:txBody>
      </p:sp>
      <p:sp>
        <p:nvSpPr>
          <p:cNvPr id="18" name="文本框 17"/>
          <p:cNvSpPr txBox="1"/>
          <p:nvPr/>
        </p:nvSpPr>
        <p:spPr>
          <a:xfrm>
            <a:off x="4309062" y="3991827"/>
            <a:ext cx="1712161"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THREE</a:t>
            </a:r>
            <a:endParaRPr lang="zh-CN" altLang="en-US" dirty="0">
              <a:latin typeface="+mj-lt"/>
              <a:ea typeface="微软雅黑" panose="020B0503020204020204" charset="-122"/>
            </a:endParaRPr>
          </a:p>
        </p:txBody>
      </p:sp>
      <p:sp>
        <p:nvSpPr>
          <p:cNvPr id="19" name="文本框 18"/>
          <p:cNvSpPr txBox="1"/>
          <p:nvPr/>
        </p:nvSpPr>
        <p:spPr>
          <a:xfrm>
            <a:off x="6343140" y="3991827"/>
            <a:ext cx="1405108"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FOUR</a:t>
            </a:r>
            <a:endParaRPr kumimoji="1" lang="zh-CN" altLang="en-US" dirty="0">
              <a:latin typeface="+mj-lt"/>
              <a:ea typeface="微软雅黑" panose="020B0503020204020204" charset="-122"/>
            </a:endParaRPr>
          </a:p>
        </p:txBody>
      </p:sp>
      <p:sp>
        <p:nvSpPr>
          <p:cNvPr id="20" name="文本框 19"/>
          <p:cNvSpPr txBox="1"/>
          <p:nvPr/>
        </p:nvSpPr>
        <p:spPr>
          <a:xfrm>
            <a:off x="8262732" y="3991827"/>
            <a:ext cx="1214679"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FIVE</a:t>
            </a:r>
            <a:endParaRPr kumimoji="1" lang="zh-CN" altLang="en-US" dirty="0">
              <a:latin typeface="+mj-lt"/>
              <a:ea typeface="微软雅黑" panose="020B0503020204020204" charset="-122"/>
            </a:endParaRPr>
          </a:p>
        </p:txBody>
      </p:sp>
      <p:sp>
        <p:nvSpPr>
          <p:cNvPr id="21" name="文本框 20"/>
          <p:cNvSpPr txBox="1"/>
          <p:nvPr/>
        </p:nvSpPr>
        <p:spPr>
          <a:xfrm>
            <a:off x="10125106" y="3991827"/>
            <a:ext cx="1221273"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SIX</a:t>
            </a:r>
            <a:endParaRPr kumimoji="1" lang="zh-CN" altLang="en-US" dirty="0">
              <a:latin typeface="+mj-lt"/>
              <a:ea typeface="微软雅黑" panose="020B0503020204020204" charset="-122"/>
            </a:endParaRPr>
          </a:p>
        </p:txBody>
      </p:sp>
      <p:sp>
        <p:nvSpPr>
          <p:cNvPr id="22" name="文本框 21"/>
          <p:cNvSpPr txBox="1"/>
          <p:nvPr/>
        </p:nvSpPr>
        <p:spPr>
          <a:xfrm>
            <a:off x="581412" y="3527070"/>
            <a:ext cx="1751798" cy="597087"/>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选题背景</a:t>
            </a:r>
          </a:p>
        </p:txBody>
      </p:sp>
      <p:sp>
        <p:nvSpPr>
          <p:cNvPr id="23" name="文本框 22"/>
          <p:cNvSpPr txBox="1"/>
          <p:nvPr/>
        </p:nvSpPr>
        <p:spPr>
          <a:xfrm>
            <a:off x="2380859" y="3527070"/>
            <a:ext cx="1751798" cy="593752"/>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任务要求</a:t>
            </a:r>
          </a:p>
        </p:txBody>
      </p:sp>
      <p:sp>
        <p:nvSpPr>
          <p:cNvPr id="24" name="文本框 23"/>
          <p:cNvSpPr txBox="1"/>
          <p:nvPr/>
        </p:nvSpPr>
        <p:spPr>
          <a:xfrm>
            <a:off x="4284703" y="3527070"/>
            <a:ext cx="1751798" cy="593752"/>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方案设计</a:t>
            </a:r>
          </a:p>
        </p:txBody>
      </p:sp>
      <p:sp>
        <p:nvSpPr>
          <p:cNvPr id="25" name="文本框 24"/>
          <p:cNvSpPr txBox="1"/>
          <p:nvPr/>
        </p:nvSpPr>
        <p:spPr>
          <a:xfrm>
            <a:off x="6131799" y="3527070"/>
            <a:ext cx="1751798" cy="593752"/>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技术实现</a:t>
            </a:r>
            <a:endParaRPr kumimoji="1" lang="zh-CN" altLang="en-US" sz="2800" b="1" dirty="0">
              <a:latin typeface="+mj-lt"/>
              <a:ea typeface="微软雅黑" panose="020B0503020204020204" charset="-122"/>
            </a:endParaRPr>
          </a:p>
        </p:txBody>
      </p:sp>
      <p:sp>
        <p:nvSpPr>
          <p:cNvPr id="26" name="文本框 25"/>
          <p:cNvSpPr txBox="1"/>
          <p:nvPr/>
        </p:nvSpPr>
        <p:spPr>
          <a:xfrm>
            <a:off x="7994173" y="3527070"/>
            <a:ext cx="1751798" cy="593752"/>
          </a:xfrm>
          <a:prstGeom prst="rect">
            <a:avLst/>
          </a:prstGeom>
          <a:noFill/>
        </p:spPr>
        <p:txBody>
          <a:bodyPr wrap="square" rtlCol="0">
            <a:spAutoFit/>
          </a:bodyPr>
          <a:lstStyle/>
          <a:p>
            <a:pPr algn="ctr" defTabSz="608965">
              <a:lnSpc>
                <a:spcPct val="130000"/>
              </a:lnSpc>
            </a:pPr>
            <a:r>
              <a:rPr kumimoji="1" lang="zh-CN" altLang="en-US" sz="2800" b="1" dirty="0">
                <a:latin typeface="+mj-lt"/>
                <a:ea typeface="微软雅黑" panose="020B0503020204020204" charset="-122"/>
              </a:rPr>
              <a:t>成果展示</a:t>
            </a:r>
          </a:p>
        </p:txBody>
      </p:sp>
      <p:sp>
        <p:nvSpPr>
          <p:cNvPr id="27" name="文本框 26"/>
          <p:cNvSpPr txBox="1"/>
          <p:nvPr/>
        </p:nvSpPr>
        <p:spPr>
          <a:xfrm>
            <a:off x="9856547" y="3499370"/>
            <a:ext cx="1751798" cy="652486"/>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参考文献</a:t>
            </a:r>
            <a:endParaRPr kumimoji="1" lang="zh-CN" altLang="en-US" sz="2800" b="1" dirty="0">
              <a:latin typeface="+mj-lt"/>
              <a:ea typeface="微软雅黑" panose="020B0503020204020204" charset="-122"/>
            </a:endParaRPr>
          </a:p>
        </p:txBody>
      </p:sp>
      <p:sp>
        <p:nvSpPr>
          <p:cNvPr id="30" name="矩形 29"/>
          <p:cNvSpPr/>
          <p:nvPr/>
        </p:nvSpPr>
        <p:spPr>
          <a:xfrm>
            <a:off x="661823" y="4467111"/>
            <a:ext cx="1638300" cy="113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矩形 30"/>
          <p:cNvSpPr/>
          <p:nvPr/>
        </p:nvSpPr>
        <p:spPr>
          <a:xfrm>
            <a:off x="2522373" y="4467111"/>
            <a:ext cx="1638300" cy="1133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矩形 31"/>
          <p:cNvSpPr/>
          <p:nvPr/>
        </p:nvSpPr>
        <p:spPr>
          <a:xfrm>
            <a:off x="4382923" y="4467111"/>
            <a:ext cx="1638300" cy="1133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矩形 32"/>
          <p:cNvSpPr/>
          <p:nvPr/>
        </p:nvSpPr>
        <p:spPr>
          <a:xfrm>
            <a:off x="6245297" y="4467111"/>
            <a:ext cx="1638300" cy="1133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矩形 33"/>
          <p:cNvSpPr/>
          <p:nvPr/>
        </p:nvSpPr>
        <p:spPr>
          <a:xfrm>
            <a:off x="8107671" y="4467111"/>
            <a:ext cx="1638300" cy="1133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矩形 34"/>
          <p:cNvSpPr/>
          <p:nvPr/>
        </p:nvSpPr>
        <p:spPr>
          <a:xfrm>
            <a:off x="9970045" y="4467111"/>
            <a:ext cx="1638300" cy="11334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3775393" cy="523220"/>
          </a:xfrm>
          <a:prstGeom prst="rect">
            <a:avLst/>
          </a:prstGeom>
        </p:spPr>
        <p:txBody>
          <a:bodyPr wrap="none">
            <a:spAutoFit/>
          </a:bodyPr>
          <a:lstStyle/>
          <a:p>
            <a:r>
              <a:rPr lang="zh-CN" altLang="en-US" sz="2800" dirty="0"/>
              <a:t>块内比特错误总数生成</a:t>
            </a:r>
            <a:endParaRPr lang="en-US" altLang="zh-CN" sz="2800" dirty="0"/>
          </a:p>
        </p:txBody>
      </p:sp>
      <p:sp>
        <p:nvSpPr>
          <p:cNvPr id="13" name="矩形 12">
            <a:extLst>
              <a:ext uri="{FF2B5EF4-FFF2-40B4-BE49-F238E27FC236}">
                <a16:creationId xmlns:a16="http://schemas.microsoft.com/office/drawing/2014/main" id="{A15CE5CD-09DB-4E4A-9967-4F44952397A8}"/>
              </a:ext>
            </a:extLst>
          </p:cNvPr>
          <p:cNvSpPr/>
          <p:nvPr/>
        </p:nvSpPr>
        <p:spPr>
          <a:xfrm>
            <a:off x="491533" y="931199"/>
            <a:ext cx="1980029" cy="400110"/>
          </a:xfrm>
          <a:prstGeom prst="rect">
            <a:avLst/>
          </a:prstGeom>
        </p:spPr>
        <p:txBody>
          <a:bodyPr wrap="none">
            <a:spAutoFit/>
          </a:bodyPr>
          <a:lstStyle/>
          <a:p>
            <a:r>
              <a:rPr lang="zh-CN" altLang="en-US" sz="2000" dirty="0"/>
              <a:t>频数分布直方图</a:t>
            </a:r>
            <a:endParaRPr lang="en-US" altLang="zh-CN" sz="2000" dirty="0"/>
          </a:p>
        </p:txBody>
      </p:sp>
      <mc:AlternateContent xmlns:mc="http://schemas.openxmlformats.org/markup-compatibility/2006">
        <mc:Choice xmlns:cx1="http://schemas.microsoft.com/office/drawing/2015/9/8/chartex" Requires="cx1">
          <p:graphicFrame>
            <p:nvGraphicFramePr>
              <p:cNvPr id="11" name="图表 10">
                <a:extLst>
                  <a:ext uri="{FF2B5EF4-FFF2-40B4-BE49-F238E27FC236}">
                    <a16:creationId xmlns:a16="http://schemas.microsoft.com/office/drawing/2014/main" id="{55609EE0-D8A3-45A6-8525-8BD85BAB1DF4}"/>
                  </a:ext>
                </a:extLst>
              </p:cNvPr>
              <p:cNvGraphicFramePr/>
              <p:nvPr>
                <p:extLst>
                  <p:ext uri="{D42A27DB-BD31-4B8C-83A1-F6EECF244321}">
                    <p14:modId xmlns:p14="http://schemas.microsoft.com/office/powerpoint/2010/main" val="1814875634"/>
                  </p:ext>
                </p:extLst>
              </p:nvPr>
            </p:nvGraphicFramePr>
            <p:xfrm>
              <a:off x="491532" y="3158932"/>
              <a:ext cx="5128217" cy="3592054"/>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11" name="图表 10">
                <a:extLst>
                  <a:ext uri="{FF2B5EF4-FFF2-40B4-BE49-F238E27FC236}">
                    <a16:creationId xmlns:a16="http://schemas.microsoft.com/office/drawing/2014/main" id="{55609EE0-D8A3-45A6-8525-8BD85BAB1DF4}"/>
                  </a:ext>
                </a:extLst>
              </p:cNvPr>
              <p:cNvPicPr>
                <a:picLocks noGrp="1" noRot="1" noChangeAspect="1" noMove="1" noResize="1" noEditPoints="1" noAdjustHandles="1" noChangeArrowheads="1" noChangeShapeType="1"/>
              </p:cNvPicPr>
              <p:nvPr/>
            </p:nvPicPr>
            <p:blipFill>
              <a:blip r:embed="rId4"/>
              <a:stretch>
                <a:fillRect/>
              </a:stretch>
            </p:blipFill>
            <p:spPr>
              <a:xfrm>
                <a:off x="491532" y="3158932"/>
                <a:ext cx="5128217" cy="3592054"/>
              </a:xfrm>
              <a:prstGeom prst="rect">
                <a:avLst/>
              </a:prstGeom>
            </p:spPr>
          </p:pic>
        </mc:Fallback>
      </mc:AlternateContent>
      <p:sp>
        <p:nvSpPr>
          <p:cNvPr id="5" name="矩形 4">
            <a:extLst>
              <a:ext uri="{FF2B5EF4-FFF2-40B4-BE49-F238E27FC236}">
                <a16:creationId xmlns:a16="http://schemas.microsoft.com/office/drawing/2014/main" id="{543EABC4-E4DB-4CA2-A00F-3EEDF14412BC}"/>
              </a:ext>
            </a:extLst>
          </p:cNvPr>
          <p:cNvSpPr/>
          <p:nvPr/>
        </p:nvSpPr>
        <p:spPr>
          <a:xfrm>
            <a:off x="491533" y="1619083"/>
            <a:ext cx="5128216"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由频数分布直方图获得块错误总数在各区间的频率分布向量；以频率代替概率进行随机抽样来生成块错误总数；</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p:pic>
        <p:nvPicPr>
          <p:cNvPr id="3" name="图片 2">
            <a:extLst>
              <a:ext uri="{FF2B5EF4-FFF2-40B4-BE49-F238E27FC236}">
                <a16:creationId xmlns:a16="http://schemas.microsoft.com/office/drawing/2014/main" id="{7D02C54F-62A9-4B41-9852-BF63192B5B1B}"/>
              </a:ext>
            </a:extLst>
          </p:cNvPr>
          <p:cNvPicPr>
            <a:picLocks noChangeAspect="1"/>
          </p:cNvPicPr>
          <p:nvPr/>
        </p:nvPicPr>
        <p:blipFill>
          <a:blip r:embed="rId5"/>
          <a:stretch>
            <a:fillRect/>
          </a:stretch>
        </p:blipFill>
        <p:spPr>
          <a:xfrm>
            <a:off x="6572253" y="4003702"/>
            <a:ext cx="5362578" cy="1902513"/>
          </a:xfrm>
          <a:prstGeom prst="rect">
            <a:avLst/>
          </a:prstGeom>
        </p:spPr>
      </p:pic>
      <p:sp>
        <p:nvSpPr>
          <p:cNvPr id="9" name="矩形 8">
            <a:extLst>
              <a:ext uri="{FF2B5EF4-FFF2-40B4-BE49-F238E27FC236}">
                <a16:creationId xmlns:a16="http://schemas.microsoft.com/office/drawing/2014/main" id="{A5936E5C-F651-4295-996C-02BC605CEADC}"/>
              </a:ext>
            </a:extLst>
          </p:cNvPr>
          <p:cNvSpPr/>
          <p:nvPr/>
        </p:nvSpPr>
        <p:spPr>
          <a:xfrm>
            <a:off x="6736639" y="3795023"/>
            <a:ext cx="4821787" cy="41735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在一定条件组合下的块错误总数频率分布向量</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480648543"/>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3775393" cy="523220"/>
          </a:xfrm>
          <a:prstGeom prst="rect">
            <a:avLst/>
          </a:prstGeom>
        </p:spPr>
        <p:txBody>
          <a:bodyPr wrap="none">
            <a:spAutoFit/>
          </a:bodyPr>
          <a:lstStyle/>
          <a:p>
            <a:r>
              <a:rPr lang="zh-CN" altLang="en-US" sz="2800" dirty="0"/>
              <a:t>块内比特错误总数生成</a:t>
            </a:r>
            <a:endParaRPr lang="en-US" altLang="zh-CN" sz="2800" dirty="0"/>
          </a:p>
        </p:txBody>
      </p:sp>
      <p:sp>
        <p:nvSpPr>
          <p:cNvPr id="13" name="矩形 12">
            <a:extLst>
              <a:ext uri="{FF2B5EF4-FFF2-40B4-BE49-F238E27FC236}">
                <a16:creationId xmlns:a16="http://schemas.microsoft.com/office/drawing/2014/main" id="{A15CE5CD-09DB-4E4A-9967-4F44952397A8}"/>
              </a:ext>
            </a:extLst>
          </p:cNvPr>
          <p:cNvSpPr/>
          <p:nvPr/>
        </p:nvSpPr>
        <p:spPr>
          <a:xfrm>
            <a:off x="491533" y="931199"/>
            <a:ext cx="2236510" cy="400110"/>
          </a:xfrm>
          <a:prstGeom prst="rect">
            <a:avLst/>
          </a:prstGeom>
        </p:spPr>
        <p:txBody>
          <a:bodyPr wrap="none">
            <a:spAutoFit/>
          </a:bodyPr>
          <a:lstStyle/>
          <a:p>
            <a:r>
              <a:rPr lang="zh-CN" altLang="en-US" sz="2000" dirty="0"/>
              <a:t>基于生成对抗网络</a:t>
            </a:r>
            <a:endParaRPr lang="en-US" altLang="zh-CN" sz="2000" dirty="0"/>
          </a:p>
        </p:txBody>
      </p:sp>
      <p:sp>
        <p:nvSpPr>
          <p:cNvPr id="20" name="矩形 19">
            <a:extLst>
              <a:ext uri="{FF2B5EF4-FFF2-40B4-BE49-F238E27FC236}">
                <a16:creationId xmlns:a16="http://schemas.microsoft.com/office/drawing/2014/main" id="{14CC58F3-AC7B-4BC9-BCF6-7C5192555BEA}"/>
              </a:ext>
            </a:extLst>
          </p:cNvPr>
          <p:cNvSpPr/>
          <p:nvPr/>
        </p:nvSpPr>
        <p:spPr>
          <a:xfrm>
            <a:off x="491533" y="1697061"/>
            <a:ext cx="4279690" cy="329814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将将块错误总数分布所处的区间分为</a:t>
            </a:r>
            <a:r>
              <a:rPr lang="en-US" altLang="zh-CN" dirty="0">
                <a:solidFill>
                  <a:schemeClr val="tx1">
                    <a:lumMod val="95000"/>
                    <a:lumOff val="5000"/>
                  </a:schemeClr>
                </a:solidFill>
                <a:latin typeface="微软雅黑" panose="020B0503020204020204" charset="-122"/>
                <a:ea typeface="微软雅黑" panose="020B0503020204020204" charset="-122"/>
              </a:rPr>
              <a:t>N</a:t>
            </a:r>
            <a:r>
              <a:rPr lang="zh-CN" altLang="en-US" dirty="0">
                <a:solidFill>
                  <a:schemeClr val="tx1">
                    <a:lumMod val="95000"/>
                    <a:lumOff val="5000"/>
                  </a:schemeClr>
                </a:solidFill>
                <a:latin typeface="微软雅黑" panose="020B0503020204020204" charset="-122"/>
                <a:ea typeface="微软雅黑" panose="020B0503020204020204" charset="-122"/>
              </a:rPr>
              <a:t>个子区间，以相同测试条件下若干个（例如</a:t>
            </a:r>
            <a:r>
              <a:rPr lang="en-US" altLang="zh-CN" dirty="0">
                <a:solidFill>
                  <a:schemeClr val="tx1">
                    <a:lumMod val="95000"/>
                    <a:lumOff val="5000"/>
                  </a:schemeClr>
                </a:solidFill>
                <a:latin typeface="微软雅黑" panose="020B0503020204020204" charset="-122"/>
                <a:ea typeface="微软雅黑" panose="020B0503020204020204" charset="-122"/>
              </a:rPr>
              <a:t>3000</a:t>
            </a:r>
            <a:r>
              <a:rPr lang="zh-CN" altLang="en-US" dirty="0">
                <a:solidFill>
                  <a:schemeClr val="tx1">
                    <a:lumMod val="95000"/>
                    <a:lumOff val="5000"/>
                  </a:schemeClr>
                </a:solidFill>
                <a:latin typeface="微软雅黑" panose="020B0503020204020204" charset="-122"/>
                <a:ea typeface="微软雅黑" panose="020B0503020204020204" charset="-122"/>
              </a:rPr>
              <a:t>块）块的错误总数为一组，统计其落在这</a:t>
            </a:r>
            <a:r>
              <a:rPr lang="en-US" altLang="zh-CN" dirty="0">
                <a:solidFill>
                  <a:schemeClr val="tx1">
                    <a:lumMod val="95000"/>
                    <a:lumOff val="5000"/>
                  </a:schemeClr>
                </a:solidFill>
                <a:latin typeface="微软雅黑" panose="020B0503020204020204" charset="-122"/>
                <a:ea typeface="微软雅黑" panose="020B0503020204020204" charset="-122"/>
              </a:rPr>
              <a:t>N</a:t>
            </a:r>
            <a:r>
              <a:rPr lang="zh-CN" altLang="en-US" dirty="0">
                <a:solidFill>
                  <a:schemeClr val="tx1">
                    <a:lumMod val="95000"/>
                    <a:lumOff val="5000"/>
                  </a:schemeClr>
                </a:solidFill>
                <a:latin typeface="微软雅黑" panose="020B0503020204020204" charset="-122"/>
                <a:ea typeface="微软雅黑" panose="020B0503020204020204" charset="-122"/>
              </a:rPr>
              <a:t>个区间的频率，以这</a:t>
            </a:r>
            <a:r>
              <a:rPr lang="en-US" altLang="zh-CN" dirty="0">
                <a:solidFill>
                  <a:schemeClr val="tx1">
                    <a:lumMod val="95000"/>
                    <a:lumOff val="5000"/>
                  </a:schemeClr>
                </a:solidFill>
                <a:latin typeface="微软雅黑" panose="020B0503020204020204" charset="-122"/>
                <a:ea typeface="微软雅黑" panose="020B0503020204020204" charset="-122"/>
              </a:rPr>
              <a:t>N</a:t>
            </a:r>
            <a:r>
              <a:rPr lang="zh-CN" altLang="en-US" dirty="0">
                <a:solidFill>
                  <a:schemeClr val="tx1">
                    <a:lumMod val="95000"/>
                    <a:lumOff val="5000"/>
                  </a:schemeClr>
                </a:solidFill>
                <a:latin typeface="微软雅黑" panose="020B0503020204020204" charset="-122"/>
                <a:ea typeface="微软雅黑" panose="020B0503020204020204" charset="-122"/>
              </a:rPr>
              <a:t>个频率数据构成训练数据集中的一条数据。最终将构造的数据集输入到条件生成对抗网络当中进行训练，以此方式学习得到块在不同测试条件下，错误总数的分布情况。</a:t>
            </a:r>
          </a:p>
        </p:txBody>
      </p:sp>
      <p:pic>
        <p:nvPicPr>
          <p:cNvPr id="3" name="图片 2">
            <a:extLst>
              <a:ext uri="{FF2B5EF4-FFF2-40B4-BE49-F238E27FC236}">
                <a16:creationId xmlns:a16="http://schemas.microsoft.com/office/drawing/2014/main" id="{7439A408-1443-4DD4-B781-8F9089D4278F}"/>
              </a:ext>
            </a:extLst>
          </p:cNvPr>
          <p:cNvPicPr>
            <a:picLocks noChangeAspect="1"/>
          </p:cNvPicPr>
          <p:nvPr/>
        </p:nvPicPr>
        <p:blipFill>
          <a:blip r:embed="rId3"/>
          <a:stretch>
            <a:fillRect/>
          </a:stretch>
        </p:blipFill>
        <p:spPr>
          <a:xfrm>
            <a:off x="5085178" y="3309174"/>
            <a:ext cx="6401440" cy="3319580"/>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9B07931-8309-47DD-BD09-A952F12FA553}"/>
                  </a:ext>
                </a:extLst>
              </p:cNvPr>
              <p:cNvSpPr/>
              <p:nvPr/>
            </p:nvSpPr>
            <p:spPr>
              <a:xfrm>
                <a:off x="5708660" y="993119"/>
                <a:ext cx="5154476" cy="2353016"/>
              </a:xfrm>
              <a:prstGeom prst="rect">
                <a:avLst/>
              </a:prstGeom>
            </p:spPr>
            <p:txBody>
              <a:bodyPr wrap="square">
                <a:spAutoFit/>
              </a:bodyPr>
              <a:lstStyle/>
              <a:p>
                <a:pPr indent="266700" algn="just" latinLnBrk="1">
                  <a:lnSpc>
                    <a:spcPct val="150000"/>
                  </a:lnSpc>
                  <a:spcAft>
                    <a:spcPts val="0"/>
                  </a:spcAft>
                </a:pPr>
                <a:r>
                  <a:rPr lang="zh-CN" altLang="zh-CN" kern="100" dirty="0">
                    <a:latin typeface="+mn-ea"/>
                    <a:cs typeface="Times New Roman" panose="02020603050405020304" pitchFamily="18" charset="0"/>
                  </a:rPr>
                  <a:t>考虑的解决方法，（</a:t>
                </a:r>
                <a:r>
                  <a:rPr lang="en-US" altLang="zh-CN" kern="100" dirty="0">
                    <a:latin typeface="+mn-ea"/>
                    <a:cs typeface="Times New Roman" panose="02020603050405020304" pitchFamily="18" charset="0"/>
                  </a:rPr>
                  <a:t>1</a:t>
                </a:r>
                <a:r>
                  <a:rPr lang="zh-CN" altLang="zh-CN" kern="100" dirty="0">
                    <a:latin typeface="+mn-ea"/>
                    <a:cs typeface="Times New Roman" panose="02020603050405020304" pitchFamily="18" charset="0"/>
                  </a:rPr>
                  <a:t>）增加所测试的块的数量；（</a:t>
                </a:r>
                <a:r>
                  <a:rPr lang="en-US" altLang="zh-CN" kern="100" dirty="0">
                    <a:latin typeface="+mn-ea"/>
                    <a:cs typeface="Times New Roman" panose="02020603050405020304" pitchFamily="18" charset="0"/>
                  </a:rPr>
                  <a:t>2</a:t>
                </a:r>
                <a:r>
                  <a:rPr lang="zh-CN" altLang="zh-CN" kern="100" dirty="0">
                    <a:latin typeface="+mn-ea"/>
                    <a:cs typeface="Times New Roman" panose="02020603050405020304" pitchFamily="18" charset="0"/>
                  </a:rPr>
                  <a:t>）对已有的块数据进行复用，</a:t>
                </a:r>
                <a:r>
                  <a:rPr lang="zh-CN" altLang="en-US" kern="100" dirty="0">
                    <a:latin typeface="+mn-ea"/>
                    <a:cs typeface="Times New Roman" panose="02020603050405020304" pitchFamily="18" charset="0"/>
                  </a:rPr>
                  <a:t>例如</a:t>
                </a:r>
                <a:r>
                  <a:rPr lang="en-US" altLang="zh-CN" kern="100" dirty="0">
                    <a:latin typeface="+mn-ea"/>
                    <a:cs typeface="Times New Roman" panose="02020603050405020304" pitchFamily="18" charset="0"/>
                  </a:rPr>
                  <a:t>6000</a:t>
                </a:r>
                <a:r>
                  <a:rPr lang="zh-CN" altLang="zh-CN" kern="100" dirty="0">
                    <a:latin typeface="+mn-ea"/>
                    <a:cs typeface="Times New Roman" panose="02020603050405020304" pitchFamily="18" charset="0"/>
                  </a:rPr>
                  <a:t>个块可被分为两组，从这</a:t>
                </a:r>
                <a:r>
                  <a:rPr lang="en-US" altLang="zh-CN" kern="100" dirty="0">
                    <a:latin typeface="+mn-ea"/>
                    <a:cs typeface="Times New Roman" panose="02020603050405020304" pitchFamily="18" charset="0"/>
                  </a:rPr>
                  <a:t>6000</a:t>
                </a:r>
                <a:r>
                  <a:rPr lang="zh-CN" altLang="zh-CN" kern="100" dirty="0">
                    <a:latin typeface="+mn-ea"/>
                    <a:cs typeface="Times New Roman" panose="02020603050405020304" pitchFamily="18" charset="0"/>
                  </a:rPr>
                  <a:t>个块数据中随机抽取</a:t>
                </a:r>
                <a:r>
                  <a:rPr lang="en-US" altLang="zh-CN" kern="100" dirty="0">
                    <a:latin typeface="+mn-ea"/>
                    <a:cs typeface="Times New Roman" panose="02020603050405020304" pitchFamily="18" charset="0"/>
                  </a:rPr>
                  <a:t>3000</a:t>
                </a:r>
                <a:r>
                  <a:rPr lang="zh-CN" altLang="zh-CN" kern="100" dirty="0">
                    <a:latin typeface="+mn-ea"/>
                    <a:cs typeface="Times New Roman" panose="02020603050405020304" pitchFamily="18" charset="0"/>
                  </a:rPr>
                  <a:t>个块构成一组进行统计，将会得到</a:t>
                </a:r>
                <a14:m>
                  <m:oMath xmlns:m="http://schemas.openxmlformats.org/officeDocument/2006/math">
                    <m:sSubSup>
                      <m:sSubSupPr>
                        <m:ctrlPr>
                          <a:rPr lang="zh-CN" altLang="zh-CN" i="1" kern="100">
                            <a:latin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cs typeface="Times New Roman" panose="02020603050405020304" pitchFamily="18" charset="0"/>
                          </a:rPr>
                          <m:t>𝐶</m:t>
                        </m:r>
                      </m:e>
                      <m:sub>
                        <m:r>
                          <a:rPr lang="en-US" altLang="zh-CN" i="1" kern="100">
                            <a:latin typeface="Cambria Math" panose="02040503050406030204" pitchFamily="18" charset="0"/>
                            <a:cs typeface="Times New Roman" panose="02020603050405020304" pitchFamily="18" charset="0"/>
                          </a:rPr>
                          <m:t>6000</m:t>
                        </m:r>
                      </m:sub>
                      <m:sup>
                        <m:r>
                          <a:rPr lang="en-US" altLang="zh-CN" i="1" kern="100">
                            <a:latin typeface="Cambria Math" panose="02040503050406030204" pitchFamily="18" charset="0"/>
                            <a:cs typeface="Times New Roman" panose="02020603050405020304" pitchFamily="18" charset="0"/>
                          </a:rPr>
                          <m:t>3000</m:t>
                        </m:r>
                      </m:sup>
                    </m:sSubSup>
                  </m:oMath>
                </a14:m>
                <a:r>
                  <a:rPr lang="zh-CN" altLang="zh-CN" kern="100" dirty="0">
                    <a:latin typeface="+mn-ea"/>
                    <a:cs typeface="Times New Roman" panose="02020603050405020304" pitchFamily="18" charset="0"/>
                  </a:rPr>
                  <a:t>（</a:t>
                </a:r>
                <a14:m>
                  <m:oMath xmlns:m="http://schemas.openxmlformats.org/officeDocument/2006/math">
                    <m:sSubSup>
                      <m:sSubSupPr>
                        <m:ctrlPr>
                          <a:rPr lang="zh-CN" altLang="zh-CN" i="1" kern="100">
                            <a:latin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cs typeface="Times New Roman" panose="02020603050405020304" pitchFamily="18" charset="0"/>
                          </a:rPr>
                          <m:t>𝐶</m:t>
                        </m:r>
                      </m:e>
                      <m:sub>
                        <m:r>
                          <a:rPr lang="en-US" altLang="zh-CN" i="1" kern="100">
                            <a:latin typeface="Cambria Math" panose="02040503050406030204" pitchFamily="18" charset="0"/>
                            <a:cs typeface="Times New Roman" panose="02020603050405020304" pitchFamily="18" charset="0"/>
                          </a:rPr>
                          <m:t>𝑛</m:t>
                        </m:r>
                      </m:sub>
                      <m:sup>
                        <m:r>
                          <a:rPr lang="en-US" altLang="zh-CN" i="1" kern="100">
                            <a:latin typeface="Cambria Math" panose="02040503050406030204" pitchFamily="18" charset="0"/>
                            <a:cs typeface="Times New Roman" panose="02020603050405020304" pitchFamily="18" charset="0"/>
                          </a:rPr>
                          <m:t>𝑚</m:t>
                        </m:r>
                      </m:sup>
                    </m:sSubSup>
                    <m:r>
                      <a:rPr lang="en-US" altLang="zh-CN" i="1" kern="100">
                        <a:latin typeface="Cambria Math" panose="02040503050406030204" pitchFamily="18" charset="0"/>
                        <a:cs typeface="Times New Roman" panose="02020603050405020304" pitchFamily="18" charset="0"/>
                      </a:rPr>
                      <m:t>=</m:t>
                    </m:r>
                    <m:f>
                      <m:fPr>
                        <m:ctrlPr>
                          <a:rPr lang="zh-CN" altLang="zh-CN" i="1" kern="100">
                            <a:latin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cs typeface="Times New Roman" panose="02020603050405020304" pitchFamily="18" charset="0"/>
                          </a:rPr>
                          <m:t>𝑛</m:t>
                        </m:r>
                        <m:r>
                          <a:rPr lang="en-US" altLang="zh-CN" i="1" kern="100">
                            <a:latin typeface="Cambria Math" panose="02040503050406030204" pitchFamily="18" charset="0"/>
                            <a:cs typeface="Times New Roman" panose="02020603050405020304" pitchFamily="18" charset="0"/>
                          </a:rPr>
                          <m:t>!</m:t>
                        </m:r>
                      </m:num>
                      <m:den>
                        <m:r>
                          <a:rPr lang="en-US" altLang="zh-CN" i="1" kern="100">
                            <a:latin typeface="Cambria Math" panose="02040503050406030204" pitchFamily="18" charset="0"/>
                            <a:cs typeface="Times New Roman" panose="02020603050405020304" pitchFamily="18" charset="0"/>
                          </a:rPr>
                          <m:t>𝑚</m:t>
                        </m:r>
                        <m:r>
                          <a:rPr lang="en-US" altLang="zh-CN" i="1" kern="100">
                            <a:latin typeface="Cambria Math" panose="02040503050406030204" pitchFamily="18" charset="0"/>
                            <a:cs typeface="Times New Roman" panose="02020603050405020304" pitchFamily="18" charset="0"/>
                          </a:rPr>
                          <m:t>!</m:t>
                        </m:r>
                        <m:d>
                          <m:dPr>
                            <m:ctrlPr>
                              <a:rPr lang="zh-CN" altLang="zh-CN" i="1" kern="100">
                                <a:latin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cs typeface="Times New Roman" panose="02020603050405020304" pitchFamily="18" charset="0"/>
                              </a:rPr>
                              <m:t>𝑛</m:t>
                            </m:r>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𝑚</m:t>
                            </m:r>
                          </m:e>
                        </m:d>
                        <m:r>
                          <a:rPr lang="en-US" altLang="zh-CN" i="1" kern="100">
                            <a:latin typeface="Cambria Math" panose="02040503050406030204" pitchFamily="18" charset="0"/>
                            <a:cs typeface="Times New Roman" panose="02020603050405020304" pitchFamily="18" charset="0"/>
                          </a:rPr>
                          <m:t>!</m:t>
                        </m:r>
                      </m:den>
                    </m:f>
                  </m:oMath>
                </a14:m>
                <a:r>
                  <a:rPr lang="zh-CN" altLang="zh-CN" kern="100" dirty="0">
                    <a:latin typeface="+mn-ea"/>
                    <a:cs typeface="Times New Roman" panose="02020603050405020304" pitchFamily="18" charset="0"/>
                  </a:rPr>
                  <a:t>）个频率分布向量</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B9B07931-8309-47DD-BD09-A952F12FA553}"/>
                  </a:ext>
                </a:extLst>
              </p:cNvPr>
              <p:cNvSpPr>
                <a:spLocks noRot="1" noChangeAspect="1" noMove="1" noResize="1" noEditPoints="1" noAdjustHandles="1" noChangeArrowheads="1" noChangeShapeType="1" noTextEdit="1"/>
              </p:cNvSpPr>
              <p:nvPr/>
            </p:nvSpPr>
            <p:spPr>
              <a:xfrm>
                <a:off x="5708660" y="993119"/>
                <a:ext cx="5154476" cy="2353016"/>
              </a:xfrm>
              <a:prstGeom prst="rect">
                <a:avLst/>
              </a:prstGeom>
              <a:blipFill>
                <a:blip r:embed="rId4"/>
                <a:stretch>
                  <a:fillRect l="-946" r="-946" b="-2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9622467"/>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3775393" cy="523220"/>
          </a:xfrm>
          <a:prstGeom prst="rect">
            <a:avLst/>
          </a:prstGeom>
        </p:spPr>
        <p:txBody>
          <a:bodyPr wrap="none">
            <a:spAutoFit/>
          </a:bodyPr>
          <a:lstStyle/>
          <a:p>
            <a:r>
              <a:rPr lang="zh-CN" altLang="en-US" sz="2800" dirty="0"/>
              <a:t>块内比特错误总数生成</a:t>
            </a:r>
            <a:endParaRPr lang="en-US" altLang="zh-CN" sz="2800" dirty="0"/>
          </a:p>
        </p:txBody>
      </p:sp>
      <p:sp>
        <p:nvSpPr>
          <p:cNvPr id="13" name="矩形 12">
            <a:extLst>
              <a:ext uri="{FF2B5EF4-FFF2-40B4-BE49-F238E27FC236}">
                <a16:creationId xmlns:a16="http://schemas.microsoft.com/office/drawing/2014/main" id="{A15CE5CD-09DB-4E4A-9967-4F44952397A8}"/>
              </a:ext>
            </a:extLst>
          </p:cNvPr>
          <p:cNvSpPr/>
          <p:nvPr/>
        </p:nvSpPr>
        <p:spPr>
          <a:xfrm>
            <a:off x="491533" y="931199"/>
            <a:ext cx="1723549" cy="400110"/>
          </a:xfrm>
          <a:prstGeom prst="rect">
            <a:avLst/>
          </a:prstGeom>
        </p:spPr>
        <p:txBody>
          <a:bodyPr wrap="none">
            <a:spAutoFit/>
          </a:bodyPr>
          <a:lstStyle/>
          <a:p>
            <a:r>
              <a:rPr lang="zh-CN" altLang="en-US" sz="2000" dirty="0"/>
              <a:t>基于数学统计</a:t>
            </a:r>
            <a:endParaRPr lang="en-US" altLang="zh-CN" sz="2000" dirty="0"/>
          </a:p>
        </p:txBody>
      </p:sp>
      <p:sp>
        <p:nvSpPr>
          <p:cNvPr id="20" name="矩形 19">
            <a:extLst>
              <a:ext uri="{FF2B5EF4-FFF2-40B4-BE49-F238E27FC236}">
                <a16:creationId xmlns:a16="http://schemas.microsoft.com/office/drawing/2014/main" id="{14CC58F3-AC7B-4BC9-BCF6-7C5192555BEA}"/>
              </a:ext>
            </a:extLst>
          </p:cNvPr>
          <p:cNvSpPr/>
          <p:nvPr/>
        </p:nvSpPr>
        <p:spPr>
          <a:xfrm>
            <a:off x="491533" y="1697061"/>
            <a:ext cx="4832192"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对已有的数据集，统计不同条件下，块错误总数在</a:t>
            </a:r>
            <a:r>
              <a:rPr lang="en-US" altLang="zh-CN" dirty="0">
                <a:solidFill>
                  <a:schemeClr val="tx1">
                    <a:lumMod val="95000"/>
                    <a:lumOff val="5000"/>
                  </a:schemeClr>
                </a:solidFill>
                <a:latin typeface="微软雅黑" panose="020B0503020204020204" charset="-122"/>
                <a:ea typeface="微软雅黑" panose="020B0503020204020204" charset="-122"/>
              </a:rPr>
              <a:t>N</a:t>
            </a:r>
            <a:r>
              <a:rPr lang="zh-CN" altLang="en-US" dirty="0">
                <a:solidFill>
                  <a:schemeClr val="tx1">
                    <a:lumMod val="95000"/>
                    <a:lumOff val="5000"/>
                  </a:schemeClr>
                </a:solidFill>
                <a:latin typeface="微软雅黑" panose="020B0503020204020204" charset="-122"/>
                <a:ea typeface="微软雅黑" panose="020B0503020204020204" charset="-122"/>
              </a:rPr>
              <a:t>个子区间的频率分布情况，获得</a:t>
            </a:r>
            <a:r>
              <a:rPr lang="en-US" altLang="zh-CN" dirty="0">
                <a:solidFill>
                  <a:schemeClr val="tx1">
                    <a:lumMod val="95000"/>
                    <a:lumOff val="5000"/>
                  </a:schemeClr>
                </a:solidFill>
                <a:latin typeface="微软雅黑" panose="020B0503020204020204" charset="-122"/>
                <a:ea typeface="微软雅黑" panose="020B0503020204020204" charset="-122"/>
              </a:rPr>
              <a:t>N</a:t>
            </a:r>
            <a:r>
              <a:rPr lang="zh-CN" altLang="en-US" dirty="0">
                <a:solidFill>
                  <a:schemeClr val="tx1">
                    <a:lumMod val="95000"/>
                    <a:lumOff val="5000"/>
                  </a:schemeClr>
                </a:solidFill>
                <a:latin typeface="微软雅黑" panose="020B0503020204020204" charset="-122"/>
                <a:ea typeface="微软雅黑" panose="020B0503020204020204" charset="-122"/>
              </a:rPr>
              <a:t>维频率分布向量</a:t>
            </a:r>
          </a:p>
        </p:txBody>
      </p:sp>
      <p:pic>
        <p:nvPicPr>
          <p:cNvPr id="4" name="图片 3">
            <a:extLst>
              <a:ext uri="{FF2B5EF4-FFF2-40B4-BE49-F238E27FC236}">
                <a16:creationId xmlns:a16="http://schemas.microsoft.com/office/drawing/2014/main" id="{3C972C69-7C29-45B7-95DA-04E39AF3EB52}"/>
              </a:ext>
            </a:extLst>
          </p:cNvPr>
          <p:cNvPicPr>
            <a:picLocks noChangeAspect="1"/>
          </p:cNvPicPr>
          <p:nvPr/>
        </p:nvPicPr>
        <p:blipFill>
          <a:blip r:embed="rId3"/>
          <a:stretch>
            <a:fillRect/>
          </a:stretch>
        </p:blipFill>
        <p:spPr>
          <a:xfrm>
            <a:off x="6096000" y="2834617"/>
            <a:ext cx="4750907" cy="3557212"/>
          </a:xfrm>
          <a:prstGeom prst="rect">
            <a:avLst/>
          </a:prstGeom>
        </p:spPr>
      </p:pic>
      <p:sp>
        <p:nvSpPr>
          <p:cNvPr id="7" name="矩形 6">
            <a:extLst>
              <a:ext uri="{FF2B5EF4-FFF2-40B4-BE49-F238E27FC236}">
                <a16:creationId xmlns:a16="http://schemas.microsoft.com/office/drawing/2014/main" id="{2B053EB2-B391-4246-90BE-28C16FA1F440}"/>
              </a:ext>
            </a:extLst>
          </p:cNvPr>
          <p:cNvSpPr/>
          <p:nvPr/>
        </p:nvSpPr>
        <p:spPr>
          <a:xfrm>
            <a:off x="491533" y="3221545"/>
            <a:ext cx="4832193" cy="3368125"/>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若要对数据集中不存在的条件进行生成，可以参考</a:t>
            </a:r>
            <a:r>
              <a:rPr lang="en-US" altLang="zh-CN" dirty="0">
                <a:solidFill>
                  <a:schemeClr val="tx1">
                    <a:lumMod val="95000"/>
                    <a:lumOff val="5000"/>
                  </a:schemeClr>
                </a:solidFill>
                <a:latin typeface="微软雅黑" panose="020B0503020204020204" charset="-122"/>
                <a:ea typeface="微软雅黑" panose="020B0503020204020204" charset="-122"/>
              </a:rPr>
              <a:t>K</a:t>
            </a:r>
            <a:r>
              <a:rPr lang="zh-CN" altLang="en-US" dirty="0">
                <a:solidFill>
                  <a:schemeClr val="tx1">
                    <a:lumMod val="95000"/>
                    <a:lumOff val="5000"/>
                  </a:schemeClr>
                </a:solidFill>
                <a:latin typeface="微软雅黑" panose="020B0503020204020204" charset="-122"/>
                <a:ea typeface="微软雅黑" panose="020B0503020204020204" charset="-122"/>
              </a:rPr>
              <a:t>最近邻分类算法的思想，在条件空间中选择</a:t>
            </a:r>
            <a:r>
              <a:rPr lang="en-US" altLang="zh-CN" dirty="0">
                <a:solidFill>
                  <a:schemeClr val="tx1">
                    <a:lumMod val="95000"/>
                    <a:lumOff val="5000"/>
                  </a:schemeClr>
                </a:solidFill>
                <a:latin typeface="微软雅黑" panose="020B0503020204020204" charset="-122"/>
                <a:ea typeface="微软雅黑" panose="020B0503020204020204" charset="-122"/>
              </a:rPr>
              <a:t>K</a:t>
            </a:r>
            <a:r>
              <a:rPr lang="zh-CN" altLang="en-US" dirty="0">
                <a:solidFill>
                  <a:schemeClr val="tx1">
                    <a:lumMod val="95000"/>
                    <a:lumOff val="5000"/>
                  </a:schemeClr>
                </a:solidFill>
                <a:latin typeface="微软雅黑" panose="020B0503020204020204" charset="-122"/>
                <a:ea typeface="微软雅黑" panose="020B0503020204020204" charset="-122"/>
              </a:rPr>
              <a:t>个与当前条件最接近的已知条件，获得这些已知条件的块错误总数在各子区间的频率分布向量，最后按在条件空间中的距离进行加权平均的方式得到未知条件的频率分布向量。它要求测试和统计的数据要足够多，使得拥有的已知条件能够较密集且均匀地分布在整个条件空间当中。</a:t>
            </a:r>
          </a:p>
        </p:txBody>
      </p:sp>
    </p:spTree>
    <p:extLst>
      <p:ext uri="{BB962C8B-B14F-4D97-AF65-F5344CB8AC3E}">
        <p14:creationId xmlns:p14="http://schemas.microsoft.com/office/powerpoint/2010/main" val="2220656206"/>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 FOUR</a:t>
            </a: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dirty="0">
                <a:latin typeface="+mj-lt"/>
                <a:ea typeface="微软雅黑" panose="020B0503020204020204" charset="-122"/>
              </a:rPr>
              <a:t>技术实现</a:t>
            </a:r>
          </a:p>
        </p:txBody>
      </p:sp>
      <p:sp>
        <p:nvSpPr>
          <p:cNvPr id="4" name="矩形 3"/>
          <p:cNvSpPr/>
          <p:nvPr/>
        </p:nvSpPr>
        <p:spPr>
          <a:xfrm>
            <a:off x="4889817" y="4139690"/>
            <a:ext cx="2412366" cy="1133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5" name="矩形 4"/>
          <p:cNvSpPr/>
          <p:nvPr/>
        </p:nvSpPr>
        <p:spPr>
          <a:xfrm>
            <a:off x="0" y="60523"/>
            <a:ext cx="2432076" cy="400110"/>
          </a:xfrm>
          <a:prstGeom prst="rect">
            <a:avLst/>
          </a:prstGeom>
        </p:spPr>
        <p:txBody>
          <a:bodyPr wrap="none">
            <a:spAutoFit/>
          </a:bodyPr>
          <a:lstStyle/>
          <a:p>
            <a:r>
              <a:rPr lang="zh-CN" altLang="en-US" sz="2000" dirty="0">
                <a:solidFill>
                  <a:schemeClr val="tx1">
                    <a:lumMod val="85000"/>
                    <a:lumOff val="15000"/>
                  </a:schemeClr>
                </a:solidFill>
              </a:rPr>
              <a:t>学校名称：</a:t>
            </a:r>
            <a:r>
              <a:rPr lang="en-US" altLang="zh-CN" sz="2000" dirty="0">
                <a:solidFill>
                  <a:schemeClr val="tx1">
                    <a:lumMod val="85000"/>
                    <a:lumOff val="15000"/>
                  </a:schemeClr>
                </a:solidFill>
              </a:rPr>
              <a:t>XXX</a:t>
            </a:r>
            <a:r>
              <a:rPr lang="zh-CN" altLang="en-US" sz="2000" dirty="0">
                <a:solidFill>
                  <a:schemeClr val="tx1">
                    <a:lumMod val="85000"/>
                    <a:lumOff val="15000"/>
                  </a:schemeClr>
                </a:solidFill>
              </a:rPr>
              <a:t>大学</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4134465" cy="523220"/>
          </a:xfrm>
          <a:prstGeom prst="rect">
            <a:avLst/>
          </a:prstGeom>
        </p:spPr>
        <p:txBody>
          <a:bodyPr wrap="none">
            <a:spAutoFit/>
          </a:bodyPr>
          <a:lstStyle/>
          <a:p>
            <a:r>
              <a:rPr lang="zh-CN" altLang="en-US" sz="2800" dirty="0"/>
              <a:t>页错误总数相对分布生成</a:t>
            </a:r>
            <a:endParaRPr lang="en-US" altLang="zh-CN" sz="2800" dirty="0"/>
          </a:p>
        </p:txBody>
      </p:sp>
      <p:pic>
        <p:nvPicPr>
          <p:cNvPr id="3" name="图片 2">
            <a:extLst>
              <a:ext uri="{FF2B5EF4-FFF2-40B4-BE49-F238E27FC236}">
                <a16:creationId xmlns:a16="http://schemas.microsoft.com/office/drawing/2014/main" id="{46D7A420-AD22-44EE-9210-E356A773DE80}"/>
              </a:ext>
            </a:extLst>
          </p:cNvPr>
          <p:cNvPicPr>
            <a:picLocks noChangeAspect="1"/>
          </p:cNvPicPr>
          <p:nvPr/>
        </p:nvPicPr>
        <p:blipFill>
          <a:blip r:embed="rId3"/>
          <a:stretch>
            <a:fillRect/>
          </a:stretch>
        </p:blipFill>
        <p:spPr>
          <a:xfrm>
            <a:off x="5374754" y="1628935"/>
            <a:ext cx="6430938" cy="3600130"/>
          </a:xfrm>
          <a:prstGeom prst="rect">
            <a:avLst/>
          </a:prstGeom>
        </p:spPr>
      </p:pic>
      <p:pic>
        <p:nvPicPr>
          <p:cNvPr id="6" name="图片 5">
            <a:extLst>
              <a:ext uri="{FF2B5EF4-FFF2-40B4-BE49-F238E27FC236}">
                <a16:creationId xmlns:a16="http://schemas.microsoft.com/office/drawing/2014/main" id="{65F7C26C-4FB1-4696-A08F-598D5DF0E90E}"/>
              </a:ext>
            </a:extLst>
          </p:cNvPr>
          <p:cNvPicPr>
            <a:picLocks noChangeAspect="1"/>
          </p:cNvPicPr>
          <p:nvPr/>
        </p:nvPicPr>
        <p:blipFill>
          <a:blip r:embed="rId4"/>
          <a:stretch>
            <a:fillRect/>
          </a:stretch>
        </p:blipFill>
        <p:spPr>
          <a:xfrm>
            <a:off x="348836" y="3553980"/>
            <a:ext cx="4974889" cy="2892206"/>
          </a:xfrm>
          <a:prstGeom prst="rect">
            <a:avLst/>
          </a:prstGeom>
        </p:spPr>
      </p:pic>
      <p:sp>
        <p:nvSpPr>
          <p:cNvPr id="11" name="矩形 10">
            <a:extLst>
              <a:ext uri="{FF2B5EF4-FFF2-40B4-BE49-F238E27FC236}">
                <a16:creationId xmlns:a16="http://schemas.microsoft.com/office/drawing/2014/main" id="{D0C00753-BAED-4A75-995E-4DE04E5F0762}"/>
              </a:ext>
            </a:extLst>
          </p:cNvPr>
          <p:cNvSpPr/>
          <p:nvPr/>
        </p:nvSpPr>
        <p:spPr>
          <a:xfrm>
            <a:off x="2033226" y="3268834"/>
            <a:ext cx="1606107" cy="41735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数据格式定义</a:t>
            </a:r>
          </a:p>
        </p:txBody>
      </p:sp>
      <p:sp>
        <p:nvSpPr>
          <p:cNvPr id="12" name="矩形 11">
            <a:extLst>
              <a:ext uri="{FF2B5EF4-FFF2-40B4-BE49-F238E27FC236}">
                <a16:creationId xmlns:a16="http://schemas.microsoft.com/office/drawing/2014/main" id="{9E71DE67-85A1-49B5-A428-3537F867BCAF}"/>
              </a:ext>
            </a:extLst>
          </p:cNvPr>
          <p:cNvSpPr/>
          <p:nvPr/>
        </p:nvSpPr>
        <p:spPr>
          <a:xfrm>
            <a:off x="491533" y="926868"/>
            <a:ext cx="1210588" cy="400110"/>
          </a:xfrm>
          <a:prstGeom prst="rect">
            <a:avLst/>
          </a:prstGeom>
        </p:spPr>
        <p:txBody>
          <a:bodyPr wrap="none">
            <a:spAutoFit/>
          </a:bodyPr>
          <a:lstStyle/>
          <a:p>
            <a:r>
              <a:rPr lang="zh-CN" altLang="en-US" sz="2000" dirty="0"/>
              <a:t>整体结构</a:t>
            </a:r>
            <a:endParaRPr lang="en-US" altLang="zh-CN" sz="2000" dirty="0"/>
          </a:p>
        </p:txBody>
      </p:sp>
    </p:spTree>
    <p:extLst>
      <p:ext uri="{BB962C8B-B14F-4D97-AF65-F5344CB8AC3E}">
        <p14:creationId xmlns:p14="http://schemas.microsoft.com/office/powerpoint/2010/main" val="284187992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4134465" cy="523220"/>
          </a:xfrm>
          <a:prstGeom prst="rect">
            <a:avLst/>
          </a:prstGeom>
        </p:spPr>
        <p:txBody>
          <a:bodyPr wrap="none">
            <a:spAutoFit/>
          </a:bodyPr>
          <a:lstStyle/>
          <a:p>
            <a:r>
              <a:rPr lang="zh-CN" altLang="en-US" sz="2800" dirty="0"/>
              <a:t>页错误总数相对分布生成</a:t>
            </a:r>
            <a:endParaRPr lang="en-US" altLang="zh-CN" sz="2800" dirty="0"/>
          </a:p>
        </p:txBody>
      </p:sp>
      <p:sp>
        <p:nvSpPr>
          <p:cNvPr id="11" name="矩形 10">
            <a:extLst>
              <a:ext uri="{FF2B5EF4-FFF2-40B4-BE49-F238E27FC236}">
                <a16:creationId xmlns:a16="http://schemas.microsoft.com/office/drawing/2014/main" id="{D0C00753-BAED-4A75-995E-4DE04E5F0762}"/>
              </a:ext>
            </a:extLst>
          </p:cNvPr>
          <p:cNvSpPr/>
          <p:nvPr/>
        </p:nvSpPr>
        <p:spPr>
          <a:xfrm>
            <a:off x="491533" y="1440034"/>
            <a:ext cx="3618130" cy="329814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1</a:t>
            </a:r>
            <a:r>
              <a:rPr lang="zh-CN" altLang="en-US" dirty="0">
                <a:solidFill>
                  <a:schemeClr val="tx1">
                    <a:lumMod val="95000"/>
                    <a:lumOff val="5000"/>
                  </a:schemeClr>
                </a:solidFill>
                <a:latin typeface="微软雅黑" panose="020B0503020204020204" charset="-122"/>
                <a:ea typeface="微软雅黑" panose="020B0503020204020204" charset="-122"/>
              </a:rPr>
              <a:t>）编程语言</a:t>
            </a:r>
            <a:r>
              <a:rPr lang="en-US" altLang="zh-CN" dirty="0">
                <a:solidFill>
                  <a:schemeClr val="tx1">
                    <a:lumMod val="95000"/>
                    <a:lumOff val="5000"/>
                  </a:schemeClr>
                </a:solidFill>
                <a:latin typeface="微软雅黑" panose="020B0503020204020204" charset="-122"/>
                <a:ea typeface="微软雅黑" panose="020B0503020204020204" charset="-122"/>
              </a:rPr>
              <a:t>Python</a:t>
            </a:r>
            <a:r>
              <a:rPr lang="zh-CN" altLang="en-US" dirty="0">
                <a:solidFill>
                  <a:schemeClr val="tx1">
                    <a:lumMod val="95000"/>
                    <a:lumOff val="5000"/>
                  </a:schemeClr>
                </a:solidFill>
                <a:latin typeface="微软雅黑" panose="020B0503020204020204" charset="-122"/>
                <a:ea typeface="微软雅黑" panose="020B0503020204020204" charset="-122"/>
              </a:rPr>
              <a:t>，使用深度学习框架</a:t>
            </a:r>
            <a:r>
              <a:rPr lang="en-US" altLang="zh-CN" dirty="0" err="1">
                <a:solidFill>
                  <a:schemeClr val="tx1">
                    <a:lumMod val="95000"/>
                    <a:lumOff val="5000"/>
                  </a:schemeClr>
                </a:solidFill>
                <a:latin typeface="微软雅黑" panose="020B0503020204020204" charset="-122"/>
                <a:ea typeface="微软雅黑" panose="020B0503020204020204" charset="-122"/>
              </a:rPr>
              <a:t>Pytorch</a:t>
            </a:r>
            <a:r>
              <a:rPr lang="en-US" altLang="zh-CN" dirty="0">
                <a:solidFill>
                  <a:schemeClr val="tx1">
                    <a:lumMod val="95000"/>
                    <a:lumOff val="5000"/>
                  </a:schemeClr>
                </a:solidFill>
                <a:latin typeface="微软雅黑" panose="020B0503020204020204" charset="-122"/>
                <a:ea typeface="微软雅黑" panose="020B0503020204020204" charset="-122"/>
              </a:rPr>
              <a:t>;</a:t>
            </a: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2</a:t>
            </a:r>
            <a:r>
              <a:rPr lang="zh-CN" altLang="en-US" dirty="0">
                <a:solidFill>
                  <a:schemeClr val="tx1">
                    <a:lumMod val="95000"/>
                    <a:lumOff val="5000"/>
                  </a:schemeClr>
                </a:solidFill>
                <a:latin typeface="微软雅黑" panose="020B0503020204020204" charset="-122"/>
                <a:ea typeface="微软雅黑" panose="020B0503020204020204" charset="-122"/>
              </a:rPr>
              <a:t>）判别器与生成器内部使用全连接神经网络；</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3</a:t>
            </a:r>
            <a:r>
              <a:rPr lang="zh-CN" altLang="en-US" dirty="0">
                <a:solidFill>
                  <a:schemeClr val="tx1">
                    <a:lumMod val="95000"/>
                    <a:lumOff val="5000"/>
                  </a:schemeClr>
                </a:solidFill>
                <a:latin typeface="微软雅黑" panose="020B0503020204020204" charset="-122"/>
                <a:ea typeface="微软雅黑" panose="020B0503020204020204" charset="-122"/>
              </a:rPr>
              <a:t>）通过精简判别器来平衡训练过程；</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4</a:t>
            </a: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Dropout</a:t>
            </a:r>
            <a:r>
              <a:rPr lang="zh-CN" altLang="en-US" dirty="0">
                <a:solidFill>
                  <a:schemeClr val="tx1">
                    <a:lumMod val="95000"/>
                    <a:lumOff val="5000"/>
                  </a:schemeClr>
                </a:solidFill>
                <a:latin typeface="微软雅黑" panose="020B0503020204020204" charset="-122"/>
                <a:ea typeface="微软雅黑" panose="020B0503020204020204" charset="-122"/>
              </a:rPr>
              <a:t>层防止过拟合</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5</a:t>
            </a:r>
            <a:r>
              <a:rPr lang="zh-CN" altLang="en-US" dirty="0">
                <a:solidFill>
                  <a:schemeClr val="tx1">
                    <a:lumMod val="95000"/>
                    <a:lumOff val="5000"/>
                  </a:schemeClr>
                </a:solidFill>
                <a:latin typeface="微软雅黑" panose="020B0503020204020204" charset="-122"/>
                <a:ea typeface="微软雅黑" panose="020B0503020204020204" charset="-122"/>
              </a:rPr>
              <a:t>）批归一化来加快收敛速度，稳定训练过程；</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p:pic>
        <p:nvPicPr>
          <p:cNvPr id="4" name="图片 3">
            <a:extLst>
              <a:ext uri="{FF2B5EF4-FFF2-40B4-BE49-F238E27FC236}">
                <a16:creationId xmlns:a16="http://schemas.microsoft.com/office/drawing/2014/main" id="{82045EBF-9D0E-41B2-A700-620E1D19997A}"/>
              </a:ext>
            </a:extLst>
          </p:cNvPr>
          <p:cNvPicPr>
            <a:picLocks noChangeAspect="1"/>
          </p:cNvPicPr>
          <p:nvPr/>
        </p:nvPicPr>
        <p:blipFill>
          <a:blip r:embed="rId3"/>
          <a:stretch>
            <a:fillRect/>
          </a:stretch>
        </p:blipFill>
        <p:spPr>
          <a:xfrm>
            <a:off x="4302888" y="857043"/>
            <a:ext cx="3992970" cy="5712431"/>
          </a:xfrm>
          <a:prstGeom prst="rect">
            <a:avLst/>
          </a:prstGeom>
        </p:spPr>
      </p:pic>
      <p:pic>
        <p:nvPicPr>
          <p:cNvPr id="7" name="图片 6">
            <a:extLst>
              <a:ext uri="{FF2B5EF4-FFF2-40B4-BE49-F238E27FC236}">
                <a16:creationId xmlns:a16="http://schemas.microsoft.com/office/drawing/2014/main" id="{8475DBFB-F849-406D-9B46-DB07A3BC4C77}"/>
              </a:ext>
            </a:extLst>
          </p:cNvPr>
          <p:cNvPicPr>
            <a:picLocks noChangeAspect="1"/>
          </p:cNvPicPr>
          <p:nvPr/>
        </p:nvPicPr>
        <p:blipFill>
          <a:blip r:embed="rId4"/>
          <a:stretch>
            <a:fillRect/>
          </a:stretch>
        </p:blipFill>
        <p:spPr>
          <a:xfrm>
            <a:off x="7972747" y="160970"/>
            <a:ext cx="3643034" cy="6858000"/>
          </a:xfrm>
          <a:prstGeom prst="rect">
            <a:avLst/>
          </a:prstGeom>
        </p:spPr>
      </p:pic>
      <p:sp>
        <p:nvSpPr>
          <p:cNvPr id="12" name="矩形 11">
            <a:extLst>
              <a:ext uri="{FF2B5EF4-FFF2-40B4-BE49-F238E27FC236}">
                <a16:creationId xmlns:a16="http://schemas.microsoft.com/office/drawing/2014/main" id="{4376A408-DD4B-4138-97CA-C605D2362AC6}"/>
              </a:ext>
            </a:extLst>
          </p:cNvPr>
          <p:cNvSpPr/>
          <p:nvPr/>
        </p:nvSpPr>
        <p:spPr>
          <a:xfrm>
            <a:off x="491533" y="931199"/>
            <a:ext cx="2749471" cy="400110"/>
          </a:xfrm>
          <a:prstGeom prst="rect">
            <a:avLst/>
          </a:prstGeom>
        </p:spPr>
        <p:txBody>
          <a:bodyPr wrap="none">
            <a:spAutoFit/>
          </a:bodyPr>
          <a:lstStyle/>
          <a:p>
            <a:r>
              <a:rPr lang="zh-CN" altLang="en-US" sz="2000" dirty="0"/>
              <a:t>生成器与判别器的定义</a:t>
            </a:r>
            <a:endParaRPr lang="en-US" altLang="zh-CN" sz="2000" dirty="0"/>
          </a:p>
        </p:txBody>
      </p:sp>
      <p:pic>
        <p:nvPicPr>
          <p:cNvPr id="16" name="图片 15">
            <a:extLst>
              <a:ext uri="{FF2B5EF4-FFF2-40B4-BE49-F238E27FC236}">
                <a16:creationId xmlns:a16="http://schemas.microsoft.com/office/drawing/2014/main" id="{E8762673-6D03-40D0-BFC1-138289DA6529}"/>
              </a:ext>
            </a:extLst>
          </p:cNvPr>
          <p:cNvPicPr>
            <a:picLocks noChangeAspect="1"/>
          </p:cNvPicPr>
          <p:nvPr/>
        </p:nvPicPr>
        <p:blipFill>
          <a:blip r:embed="rId5"/>
          <a:stretch>
            <a:fillRect/>
          </a:stretch>
        </p:blipFill>
        <p:spPr>
          <a:xfrm>
            <a:off x="2558765" y="4602330"/>
            <a:ext cx="2507886" cy="2191892"/>
          </a:xfrm>
          <a:prstGeom prst="rect">
            <a:avLst/>
          </a:prstGeom>
        </p:spPr>
      </p:pic>
      <p:sp>
        <p:nvSpPr>
          <p:cNvPr id="17" name="矩形 16">
            <a:extLst>
              <a:ext uri="{FF2B5EF4-FFF2-40B4-BE49-F238E27FC236}">
                <a16:creationId xmlns:a16="http://schemas.microsoft.com/office/drawing/2014/main" id="{EE2AB539-26F2-442C-A76F-99A2B04397B6}"/>
              </a:ext>
            </a:extLst>
          </p:cNvPr>
          <p:cNvSpPr/>
          <p:nvPr/>
        </p:nvSpPr>
        <p:spPr>
          <a:xfrm>
            <a:off x="1256160" y="5309547"/>
            <a:ext cx="1373354" cy="777457"/>
          </a:xfrm>
          <a:prstGeom prst="rect">
            <a:avLst/>
          </a:prstGeom>
        </p:spPr>
        <p:txBody>
          <a:bodyPr wrap="square">
            <a:spAutoFit/>
          </a:bodyPr>
          <a:lstStyle/>
          <a:p>
            <a:pPr>
              <a:lnSpc>
                <a:spcPct val="130000"/>
              </a:lnSpc>
            </a:pPr>
            <a:r>
              <a:rPr lang="en-US" altLang="zh-CN" dirty="0" err="1">
                <a:solidFill>
                  <a:schemeClr val="tx1">
                    <a:lumMod val="95000"/>
                    <a:lumOff val="5000"/>
                  </a:schemeClr>
                </a:solidFill>
                <a:latin typeface="微软雅黑" panose="020B0503020204020204" charset="-122"/>
                <a:ea typeface="微软雅黑" panose="020B0503020204020204" charset="-122"/>
              </a:rPr>
              <a:t>LeakyReLU</a:t>
            </a:r>
            <a:r>
              <a:rPr lang="zh-CN" altLang="en-US" dirty="0">
                <a:solidFill>
                  <a:schemeClr val="tx1">
                    <a:lumMod val="95000"/>
                    <a:lumOff val="5000"/>
                  </a:schemeClr>
                </a:solidFill>
                <a:latin typeface="微软雅黑" panose="020B0503020204020204" charset="-122"/>
                <a:ea typeface="微软雅黑" panose="020B0503020204020204" charset="-122"/>
              </a:rPr>
              <a:t>激活函数</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941016623"/>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4134465" cy="523220"/>
          </a:xfrm>
          <a:prstGeom prst="rect">
            <a:avLst/>
          </a:prstGeom>
        </p:spPr>
        <p:txBody>
          <a:bodyPr wrap="none">
            <a:spAutoFit/>
          </a:bodyPr>
          <a:lstStyle/>
          <a:p>
            <a:r>
              <a:rPr lang="zh-CN" altLang="en-US" sz="2800" dirty="0"/>
              <a:t>页错误总数相对分布生成</a:t>
            </a:r>
            <a:endParaRPr lang="en-US" altLang="zh-CN" sz="2800" dirty="0"/>
          </a:p>
        </p:txBody>
      </p:sp>
      <p:sp>
        <p:nvSpPr>
          <p:cNvPr id="11" name="矩形 10">
            <a:extLst>
              <a:ext uri="{FF2B5EF4-FFF2-40B4-BE49-F238E27FC236}">
                <a16:creationId xmlns:a16="http://schemas.microsoft.com/office/drawing/2014/main" id="{D0C00753-BAED-4A75-995E-4DE04E5F0762}"/>
              </a:ext>
            </a:extLst>
          </p:cNvPr>
          <p:cNvSpPr/>
          <p:nvPr/>
        </p:nvSpPr>
        <p:spPr>
          <a:xfrm>
            <a:off x="491533" y="1440033"/>
            <a:ext cx="4830480" cy="1497654"/>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对抗训练多个轮次；</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每一轮遍历一遍数据集；</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交叉训练生成器和判别器；</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p:sp>
        <p:nvSpPr>
          <p:cNvPr id="12" name="矩形 11">
            <a:extLst>
              <a:ext uri="{FF2B5EF4-FFF2-40B4-BE49-F238E27FC236}">
                <a16:creationId xmlns:a16="http://schemas.microsoft.com/office/drawing/2014/main" id="{4376A408-DD4B-4138-97CA-C605D2362AC6}"/>
              </a:ext>
            </a:extLst>
          </p:cNvPr>
          <p:cNvSpPr/>
          <p:nvPr/>
        </p:nvSpPr>
        <p:spPr>
          <a:xfrm>
            <a:off x="491533" y="931199"/>
            <a:ext cx="1210588" cy="400110"/>
          </a:xfrm>
          <a:prstGeom prst="rect">
            <a:avLst/>
          </a:prstGeom>
        </p:spPr>
        <p:txBody>
          <a:bodyPr wrap="none">
            <a:spAutoFit/>
          </a:bodyPr>
          <a:lstStyle/>
          <a:p>
            <a:r>
              <a:rPr lang="zh-CN" altLang="en-US" sz="2000" dirty="0"/>
              <a:t>对抗训练</a:t>
            </a:r>
            <a:endParaRPr lang="en-US" altLang="zh-CN" sz="2000" dirty="0"/>
          </a:p>
        </p:txBody>
      </p:sp>
      <p:pic>
        <p:nvPicPr>
          <p:cNvPr id="3" name="图片 2">
            <a:extLst>
              <a:ext uri="{FF2B5EF4-FFF2-40B4-BE49-F238E27FC236}">
                <a16:creationId xmlns:a16="http://schemas.microsoft.com/office/drawing/2014/main" id="{46ECBE0A-C0A9-4BDE-A5B2-F2E0BFE2717D}"/>
              </a:ext>
            </a:extLst>
          </p:cNvPr>
          <p:cNvPicPr>
            <a:picLocks noChangeAspect="1"/>
          </p:cNvPicPr>
          <p:nvPr/>
        </p:nvPicPr>
        <p:blipFill>
          <a:blip r:embed="rId3"/>
          <a:stretch>
            <a:fillRect/>
          </a:stretch>
        </p:blipFill>
        <p:spPr>
          <a:xfrm>
            <a:off x="9165981" y="150767"/>
            <a:ext cx="3026019" cy="6858000"/>
          </a:xfrm>
          <a:prstGeom prst="rect">
            <a:avLst/>
          </a:prstGeom>
        </p:spPr>
      </p:pic>
      <p:sp>
        <p:nvSpPr>
          <p:cNvPr id="13" name="矩形 12">
            <a:extLst>
              <a:ext uri="{FF2B5EF4-FFF2-40B4-BE49-F238E27FC236}">
                <a16:creationId xmlns:a16="http://schemas.microsoft.com/office/drawing/2014/main" id="{E5AA6410-EB62-4E48-9551-6A7BDDEEE850}"/>
              </a:ext>
            </a:extLst>
          </p:cNvPr>
          <p:cNvSpPr/>
          <p:nvPr/>
        </p:nvSpPr>
        <p:spPr>
          <a:xfrm>
            <a:off x="491533" y="2500777"/>
            <a:ext cx="4830480" cy="77745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生成器与判别器的优化算法均选用</a:t>
            </a:r>
            <a:r>
              <a:rPr lang="en-US" altLang="zh-CN" dirty="0">
                <a:solidFill>
                  <a:schemeClr val="tx1">
                    <a:lumMod val="95000"/>
                    <a:lumOff val="5000"/>
                  </a:schemeClr>
                </a:solidFill>
                <a:latin typeface="微软雅黑" panose="020B0503020204020204" charset="-122"/>
                <a:ea typeface="微软雅黑" panose="020B0503020204020204" charset="-122"/>
              </a:rPr>
              <a:t>Adam</a:t>
            </a:r>
            <a:r>
              <a:rPr lang="zh-CN" altLang="en-US" dirty="0">
                <a:solidFill>
                  <a:schemeClr val="tx1">
                    <a:lumMod val="95000"/>
                    <a:lumOff val="5000"/>
                  </a:schemeClr>
                </a:solidFill>
                <a:latin typeface="微软雅黑" panose="020B0503020204020204" charset="-122"/>
                <a:ea typeface="微软雅黑" panose="020B0503020204020204" charset="-122"/>
              </a:rPr>
              <a:t>算法，损失函数则使用均方损失函数（</a:t>
            </a:r>
            <a:r>
              <a:rPr lang="en-US" altLang="zh-CN" dirty="0" err="1">
                <a:solidFill>
                  <a:schemeClr val="tx1">
                    <a:lumMod val="95000"/>
                    <a:lumOff val="5000"/>
                  </a:schemeClr>
                </a:solidFill>
                <a:latin typeface="微软雅黑" panose="020B0503020204020204" charset="-122"/>
                <a:ea typeface="微软雅黑" panose="020B0503020204020204" charset="-122"/>
              </a:rPr>
              <a:t>MSELoss</a:t>
            </a:r>
            <a:r>
              <a:rPr lang="zh-CN" altLang="en-US" dirty="0">
                <a:solidFill>
                  <a:schemeClr val="tx1">
                    <a:lumMod val="95000"/>
                    <a:lumOff val="5000"/>
                  </a:schemeClr>
                </a:solidFill>
                <a:latin typeface="微软雅黑" panose="020B0503020204020204" charset="-122"/>
                <a:ea typeface="微软雅黑" panose="020B0503020204020204" charset="-122"/>
              </a:rPr>
              <a:t>）。</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E5B0CBF2-1DDB-4E2F-98DE-D02E5BC0EA2D}"/>
                  </a:ext>
                </a:extLst>
              </p:cNvPr>
              <p:cNvSpPr txBox="1"/>
              <p:nvPr/>
            </p:nvSpPr>
            <p:spPr>
              <a:xfrm>
                <a:off x="5282510" y="5787122"/>
                <a:ext cx="373313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𝐿𝑜𝑠</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𝑅𝑒𝑎𝑙</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𝑀𝑆𝐸𝐿𝑜𝑠𝑠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𝑅</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𝐿𝑎𝑏𝑒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𝑅𝑒𝑎𝑙</m:t>
                          </m:r>
                        </m:sub>
                      </m:sSub>
                      <m:r>
                        <a:rPr lang="en-US" altLang="zh-CN" b="0" i="1" smtClean="0">
                          <a:latin typeface="Cambria Math" panose="02040503050406030204" pitchFamily="18" charset="0"/>
                        </a:rPr>
                        <m:t>)</m:t>
                      </m:r>
                    </m:oMath>
                  </m:oMathPara>
                </a14:m>
                <a:endParaRPr lang="zh-CN" altLang="en-US" dirty="0"/>
              </a:p>
            </p:txBody>
          </p:sp>
        </mc:Choice>
        <mc:Fallback>
          <p:sp>
            <p:nvSpPr>
              <p:cNvPr id="15" name="文本框 14">
                <a:extLst>
                  <a:ext uri="{FF2B5EF4-FFF2-40B4-BE49-F238E27FC236}">
                    <a16:creationId xmlns:a16="http://schemas.microsoft.com/office/drawing/2014/main" id="{E5B0CBF2-1DDB-4E2F-98DE-D02E5BC0EA2D}"/>
                  </a:ext>
                </a:extLst>
              </p:cNvPr>
              <p:cNvSpPr txBox="1">
                <a:spLocks noRot="1" noChangeAspect="1" noMove="1" noResize="1" noEditPoints="1" noAdjustHandles="1" noChangeArrowheads="1" noChangeShapeType="1" noTextEdit="1"/>
              </p:cNvSpPr>
              <p:nvPr/>
            </p:nvSpPr>
            <p:spPr>
              <a:xfrm>
                <a:off x="5282510" y="5787122"/>
                <a:ext cx="3733138" cy="276999"/>
              </a:xfrm>
              <a:prstGeom prst="rect">
                <a:avLst/>
              </a:prstGeom>
              <a:blipFill>
                <a:blip r:embed="rId4"/>
                <a:stretch>
                  <a:fillRect r="-327" b="-369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6FE7FC71-82BB-4D14-8891-693FFD681D9D}"/>
                  </a:ext>
                </a:extLst>
              </p:cNvPr>
              <p:cNvSpPr txBox="1"/>
              <p:nvPr/>
            </p:nvSpPr>
            <p:spPr>
              <a:xfrm>
                <a:off x="5284562" y="6245536"/>
                <a:ext cx="380456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𝐿𝑜𝑠</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𝐹𝑎𝑘𝑒</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𝑀𝑆𝐸𝐿𝑜𝑠𝑠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𝐹</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𝐿𝑎𝑏𝑒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𝐹𝑎𝑘𝑒</m:t>
                          </m:r>
                        </m:sub>
                      </m:sSub>
                      <m:r>
                        <a:rPr lang="en-US" altLang="zh-CN" b="0" i="1" smtClean="0">
                          <a:latin typeface="Cambria Math" panose="02040503050406030204" pitchFamily="18" charset="0"/>
                        </a:rPr>
                        <m:t>)</m:t>
                      </m:r>
                    </m:oMath>
                  </m:oMathPara>
                </a14:m>
                <a:endParaRPr lang="zh-CN" altLang="en-US" dirty="0"/>
              </a:p>
            </p:txBody>
          </p:sp>
        </mc:Choice>
        <mc:Fallback>
          <p:sp>
            <p:nvSpPr>
              <p:cNvPr id="18" name="文本框 17">
                <a:extLst>
                  <a:ext uri="{FF2B5EF4-FFF2-40B4-BE49-F238E27FC236}">
                    <a16:creationId xmlns:a16="http://schemas.microsoft.com/office/drawing/2014/main" id="{6FE7FC71-82BB-4D14-8891-693FFD681D9D}"/>
                  </a:ext>
                </a:extLst>
              </p:cNvPr>
              <p:cNvSpPr txBox="1">
                <a:spLocks noRot="1" noChangeAspect="1" noMove="1" noResize="1" noEditPoints="1" noAdjustHandles="1" noChangeArrowheads="1" noChangeShapeType="1" noTextEdit="1"/>
              </p:cNvSpPr>
              <p:nvPr/>
            </p:nvSpPr>
            <p:spPr>
              <a:xfrm>
                <a:off x="5284562" y="6245536"/>
                <a:ext cx="3804568" cy="276999"/>
              </a:xfrm>
              <a:prstGeom prst="rect">
                <a:avLst/>
              </a:prstGeom>
              <a:blipFill>
                <a:blip r:embed="rId5"/>
                <a:stretch>
                  <a:fillRect r="-160" b="-4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11D806E8-4CA4-405F-8013-E04D3D9288A7}"/>
                  </a:ext>
                </a:extLst>
              </p:cNvPr>
              <p:cNvSpPr txBox="1"/>
              <p:nvPr/>
            </p:nvSpPr>
            <p:spPr>
              <a:xfrm>
                <a:off x="859198" y="6254118"/>
                <a:ext cx="376680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𝐿𝑜𝑠</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𝐹𝑎𝑘𝑒</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𝑀𝑆𝐸𝐿𝑜𝑠𝑠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𝐹</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𝐿𝑎𝑏𝑒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𝑅𝑒𝑎𝑙</m:t>
                          </m:r>
                        </m:sub>
                      </m:sSub>
                      <m:r>
                        <a:rPr lang="en-US" altLang="zh-CN" b="0" i="1" smtClean="0">
                          <a:latin typeface="Cambria Math" panose="02040503050406030204" pitchFamily="18" charset="0"/>
                        </a:rPr>
                        <m:t>)</m:t>
                      </m:r>
                    </m:oMath>
                  </m:oMathPara>
                </a14:m>
                <a:endParaRPr lang="zh-CN" altLang="en-US" dirty="0"/>
              </a:p>
            </p:txBody>
          </p:sp>
        </mc:Choice>
        <mc:Fallback>
          <p:sp>
            <p:nvSpPr>
              <p:cNvPr id="19" name="文本框 18">
                <a:extLst>
                  <a:ext uri="{FF2B5EF4-FFF2-40B4-BE49-F238E27FC236}">
                    <a16:creationId xmlns:a16="http://schemas.microsoft.com/office/drawing/2014/main" id="{11D806E8-4CA4-405F-8013-E04D3D9288A7}"/>
                  </a:ext>
                </a:extLst>
              </p:cNvPr>
              <p:cNvSpPr txBox="1">
                <a:spLocks noRot="1" noChangeAspect="1" noMove="1" noResize="1" noEditPoints="1" noAdjustHandles="1" noChangeArrowheads="1" noChangeShapeType="1" noTextEdit="1"/>
              </p:cNvSpPr>
              <p:nvPr/>
            </p:nvSpPr>
            <p:spPr>
              <a:xfrm>
                <a:off x="859198" y="6254118"/>
                <a:ext cx="3766800" cy="276999"/>
              </a:xfrm>
              <a:prstGeom prst="rect">
                <a:avLst/>
              </a:prstGeom>
              <a:blipFill>
                <a:blip r:embed="rId6"/>
                <a:stretch>
                  <a:fillRect r="-162" b="-40000"/>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7C7FD844-9127-4D89-A77E-A9394A8CF630}"/>
              </a:ext>
            </a:extLst>
          </p:cNvPr>
          <p:cNvPicPr>
            <a:picLocks noChangeAspect="1"/>
          </p:cNvPicPr>
          <p:nvPr/>
        </p:nvPicPr>
        <p:blipFill>
          <a:blip r:embed="rId7"/>
          <a:stretch>
            <a:fillRect/>
          </a:stretch>
        </p:blipFill>
        <p:spPr>
          <a:xfrm>
            <a:off x="202687" y="3480889"/>
            <a:ext cx="5119326" cy="2317705"/>
          </a:xfrm>
          <a:prstGeom prst="rect">
            <a:avLst/>
          </a:prstGeom>
        </p:spPr>
      </p:pic>
      <mc:AlternateContent xmlns:mc="http://schemas.openxmlformats.org/markup-compatibility/2006">
        <mc:Choice xmlns:a14="http://schemas.microsoft.com/office/drawing/2010/main" Requires="a14">
          <p:sp>
            <p:nvSpPr>
              <p:cNvPr id="22" name="矩形 21">
                <a:extLst>
                  <a:ext uri="{FF2B5EF4-FFF2-40B4-BE49-F238E27FC236}">
                    <a16:creationId xmlns:a16="http://schemas.microsoft.com/office/drawing/2014/main" id="{E9799DF1-F010-4A92-9DCB-C113B2E8541F}"/>
                  </a:ext>
                </a:extLst>
              </p:cNvPr>
              <p:cNvSpPr/>
              <p:nvPr/>
            </p:nvSpPr>
            <p:spPr>
              <a:xfrm>
                <a:off x="5572979" y="5298316"/>
                <a:ext cx="3026019" cy="418513"/>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对</a:t>
                </a:r>
                <a14:m>
                  <m:oMath xmlns:m="http://schemas.openxmlformats.org/officeDocument/2006/math">
                    <m:sSub>
                      <m:sSubPr>
                        <m:ctrlPr>
                          <a:rPr lang="en-US" altLang="zh-CN" b="0" i="1" smtClean="0">
                            <a:solidFill>
                              <a:schemeClr val="tx1">
                                <a:lumMod val="95000"/>
                                <a:lumOff val="5000"/>
                              </a:schemeClr>
                            </a:solidFill>
                            <a:latin typeface="Cambria Math" panose="02040503050406030204" pitchFamily="18" charset="0"/>
                            <a:ea typeface="微软雅黑" panose="020B0503020204020204" charset="-122"/>
                          </a:rPr>
                        </m:ctrlPr>
                      </m:sSubPr>
                      <m:e>
                        <m:r>
                          <a:rPr lang="zh-CN" altLang="en-US" i="1">
                            <a:solidFill>
                              <a:schemeClr val="tx1">
                                <a:lumMod val="95000"/>
                                <a:lumOff val="5000"/>
                              </a:schemeClr>
                            </a:solidFill>
                            <a:latin typeface="Cambria Math" panose="02040503050406030204" pitchFamily="18" charset="0"/>
                            <a:ea typeface="微软雅黑" panose="020B0503020204020204" charset="-122"/>
                          </a:rPr>
                          <m:t>判别器</m:t>
                        </m:r>
                        <m:r>
                          <a:rPr lang="zh-CN" altLang="en-US" i="1" smtClean="0">
                            <a:solidFill>
                              <a:schemeClr val="tx1">
                                <a:lumMod val="95000"/>
                                <a:lumOff val="5000"/>
                              </a:schemeClr>
                            </a:solidFill>
                            <a:latin typeface="Cambria Math" panose="02040503050406030204" pitchFamily="18" charset="0"/>
                            <a:ea typeface="微软雅黑" panose="020B0503020204020204" charset="-122"/>
                          </a:rPr>
                          <m:t>参数</m:t>
                        </m:r>
                        <m:r>
                          <a:rPr lang="zh-CN" altLang="en-US" i="1">
                            <a:solidFill>
                              <a:schemeClr val="tx1">
                                <a:lumMod val="95000"/>
                                <a:lumOff val="5000"/>
                              </a:schemeClr>
                            </a:solidFill>
                            <a:latin typeface="Cambria Math" panose="02040503050406030204" pitchFamily="18" charset="0"/>
                            <a:ea typeface="微软雅黑" panose="020B0503020204020204" charset="-122"/>
                          </a:rPr>
                          <m:t>集合</m:t>
                        </m:r>
                        <m:r>
                          <a:rPr lang="en-US" altLang="zh-CN" b="0" i="1" smtClean="0">
                            <a:solidFill>
                              <a:schemeClr val="tx1">
                                <a:lumMod val="95000"/>
                                <a:lumOff val="5000"/>
                              </a:schemeClr>
                            </a:solidFill>
                            <a:latin typeface="Cambria Math" panose="02040503050406030204" pitchFamily="18" charset="0"/>
                            <a:ea typeface="微软雅黑" panose="020B0503020204020204" charset="-122"/>
                          </a:rPr>
                          <m:t>𝑊</m:t>
                        </m:r>
                      </m:e>
                      <m:sub>
                        <m:r>
                          <a:rPr lang="en-US" altLang="zh-CN" b="0" i="1" smtClean="0">
                            <a:solidFill>
                              <a:schemeClr val="tx1">
                                <a:lumMod val="95000"/>
                                <a:lumOff val="5000"/>
                              </a:schemeClr>
                            </a:solidFill>
                            <a:latin typeface="Cambria Math" panose="02040503050406030204" pitchFamily="18" charset="0"/>
                            <a:ea typeface="微软雅黑" panose="020B0503020204020204" charset="-122"/>
                          </a:rPr>
                          <m:t>2</m:t>
                        </m:r>
                      </m:sub>
                    </m:sSub>
                  </m:oMath>
                </a14:m>
                <a:r>
                  <a:rPr lang="zh-CN" altLang="en-US" dirty="0">
                    <a:solidFill>
                      <a:schemeClr val="tx1">
                        <a:lumMod val="95000"/>
                        <a:lumOff val="5000"/>
                      </a:schemeClr>
                    </a:solidFill>
                    <a:latin typeface="微软雅黑" panose="020B0503020204020204" charset="-122"/>
                    <a:ea typeface="微软雅黑" panose="020B0503020204020204" charset="-122"/>
                  </a:rPr>
                  <a:t>的训练</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mc:Choice>
        <mc:Fallback>
          <p:sp>
            <p:nvSpPr>
              <p:cNvPr id="22" name="矩形 21">
                <a:extLst>
                  <a:ext uri="{FF2B5EF4-FFF2-40B4-BE49-F238E27FC236}">
                    <a16:creationId xmlns:a16="http://schemas.microsoft.com/office/drawing/2014/main" id="{E9799DF1-F010-4A92-9DCB-C113B2E8541F}"/>
                  </a:ext>
                </a:extLst>
              </p:cNvPr>
              <p:cNvSpPr>
                <a:spLocks noRot="1" noChangeAspect="1" noMove="1" noResize="1" noEditPoints="1" noAdjustHandles="1" noChangeArrowheads="1" noChangeShapeType="1" noTextEdit="1"/>
              </p:cNvSpPr>
              <p:nvPr/>
            </p:nvSpPr>
            <p:spPr>
              <a:xfrm>
                <a:off x="5572979" y="5298316"/>
                <a:ext cx="3026019" cy="418513"/>
              </a:xfrm>
              <a:prstGeom prst="rect">
                <a:avLst/>
              </a:prstGeom>
              <a:blipFill>
                <a:blip r:embed="rId8"/>
                <a:stretch>
                  <a:fillRect l="-1610" r="-1006" b="-217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a:extLst>
                  <a:ext uri="{FF2B5EF4-FFF2-40B4-BE49-F238E27FC236}">
                    <a16:creationId xmlns:a16="http://schemas.microsoft.com/office/drawing/2014/main" id="{4A50FE66-B453-4976-87C3-314842DD64EA}"/>
                  </a:ext>
                </a:extLst>
              </p:cNvPr>
              <p:cNvSpPr/>
              <p:nvPr/>
            </p:nvSpPr>
            <p:spPr>
              <a:xfrm>
                <a:off x="1229589" y="5792888"/>
                <a:ext cx="3026019" cy="41735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对</a:t>
                </a:r>
                <a14:m>
                  <m:oMath xmlns:m="http://schemas.openxmlformats.org/officeDocument/2006/math">
                    <m:sSub>
                      <m:sSubPr>
                        <m:ctrlPr>
                          <a:rPr lang="en-US" altLang="zh-CN" b="0" i="1" smtClean="0">
                            <a:solidFill>
                              <a:schemeClr val="tx1">
                                <a:lumMod val="95000"/>
                                <a:lumOff val="5000"/>
                              </a:schemeClr>
                            </a:solidFill>
                            <a:latin typeface="Cambria Math" panose="02040503050406030204" pitchFamily="18" charset="0"/>
                            <a:ea typeface="微软雅黑" panose="020B0503020204020204" charset="-122"/>
                          </a:rPr>
                        </m:ctrlPr>
                      </m:sSubPr>
                      <m:e>
                        <m:r>
                          <a:rPr lang="zh-CN" altLang="en-US" i="1">
                            <a:solidFill>
                              <a:schemeClr val="tx1">
                                <a:lumMod val="95000"/>
                                <a:lumOff val="5000"/>
                              </a:schemeClr>
                            </a:solidFill>
                            <a:latin typeface="Cambria Math" panose="02040503050406030204" pitchFamily="18" charset="0"/>
                            <a:ea typeface="微软雅黑" panose="020B0503020204020204" charset="-122"/>
                          </a:rPr>
                          <m:t>生成器</m:t>
                        </m:r>
                        <m:r>
                          <a:rPr lang="zh-CN" altLang="en-US" i="1" smtClean="0">
                            <a:solidFill>
                              <a:schemeClr val="tx1">
                                <a:lumMod val="95000"/>
                                <a:lumOff val="5000"/>
                              </a:schemeClr>
                            </a:solidFill>
                            <a:latin typeface="Cambria Math" panose="02040503050406030204" pitchFamily="18" charset="0"/>
                            <a:ea typeface="微软雅黑" panose="020B0503020204020204" charset="-122"/>
                          </a:rPr>
                          <m:t>参数</m:t>
                        </m:r>
                        <m:r>
                          <a:rPr lang="zh-CN" altLang="en-US" i="1">
                            <a:solidFill>
                              <a:schemeClr val="tx1">
                                <a:lumMod val="95000"/>
                                <a:lumOff val="5000"/>
                              </a:schemeClr>
                            </a:solidFill>
                            <a:latin typeface="Cambria Math" panose="02040503050406030204" pitchFamily="18" charset="0"/>
                            <a:ea typeface="微软雅黑" panose="020B0503020204020204" charset="-122"/>
                          </a:rPr>
                          <m:t>集合</m:t>
                        </m:r>
                        <m:r>
                          <a:rPr lang="en-US" altLang="zh-CN" b="0" i="1" smtClean="0">
                            <a:solidFill>
                              <a:schemeClr val="tx1">
                                <a:lumMod val="95000"/>
                                <a:lumOff val="5000"/>
                              </a:schemeClr>
                            </a:solidFill>
                            <a:latin typeface="Cambria Math" panose="02040503050406030204" pitchFamily="18" charset="0"/>
                            <a:ea typeface="微软雅黑" panose="020B0503020204020204" charset="-122"/>
                          </a:rPr>
                          <m:t>𝑊</m:t>
                        </m:r>
                      </m:e>
                      <m:sub>
                        <m:r>
                          <a:rPr lang="en-US" altLang="zh-CN" b="0" i="1" smtClean="0">
                            <a:solidFill>
                              <a:schemeClr val="tx1">
                                <a:lumMod val="95000"/>
                                <a:lumOff val="5000"/>
                              </a:schemeClr>
                            </a:solidFill>
                            <a:latin typeface="Cambria Math" panose="02040503050406030204" pitchFamily="18" charset="0"/>
                            <a:ea typeface="微软雅黑" panose="020B0503020204020204" charset="-122"/>
                          </a:rPr>
                          <m:t>1</m:t>
                        </m:r>
                      </m:sub>
                    </m:sSub>
                  </m:oMath>
                </a14:m>
                <a:r>
                  <a:rPr lang="zh-CN" altLang="en-US" dirty="0">
                    <a:solidFill>
                      <a:schemeClr val="tx1">
                        <a:lumMod val="95000"/>
                        <a:lumOff val="5000"/>
                      </a:schemeClr>
                    </a:solidFill>
                    <a:latin typeface="微软雅黑" panose="020B0503020204020204" charset="-122"/>
                    <a:ea typeface="微软雅黑" panose="020B0503020204020204" charset="-122"/>
                  </a:rPr>
                  <a:t>的训练</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mc:Choice>
        <mc:Fallback>
          <p:sp>
            <p:nvSpPr>
              <p:cNvPr id="24" name="矩形 23">
                <a:extLst>
                  <a:ext uri="{FF2B5EF4-FFF2-40B4-BE49-F238E27FC236}">
                    <a16:creationId xmlns:a16="http://schemas.microsoft.com/office/drawing/2014/main" id="{4A50FE66-B453-4976-87C3-314842DD64EA}"/>
                  </a:ext>
                </a:extLst>
              </p:cNvPr>
              <p:cNvSpPr>
                <a:spLocks noRot="1" noChangeAspect="1" noMove="1" noResize="1" noEditPoints="1" noAdjustHandles="1" noChangeArrowheads="1" noChangeShapeType="1" noTextEdit="1"/>
              </p:cNvSpPr>
              <p:nvPr/>
            </p:nvSpPr>
            <p:spPr>
              <a:xfrm>
                <a:off x="1229589" y="5792888"/>
                <a:ext cx="3026019" cy="417358"/>
              </a:xfrm>
              <a:prstGeom prst="rect">
                <a:avLst/>
              </a:prstGeom>
              <a:blipFill>
                <a:blip r:embed="rId9"/>
                <a:stretch>
                  <a:fillRect l="-1815" r="-806" b="-217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5284E37C-8969-4E6A-874D-A03E5DB1B684}"/>
                  </a:ext>
                </a:extLst>
              </p:cNvPr>
              <p:cNvSpPr txBox="1"/>
              <p:nvPr/>
            </p:nvSpPr>
            <p:spPr>
              <a:xfrm>
                <a:off x="6367105" y="4426623"/>
                <a:ext cx="1437765" cy="3124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𝐿𝑎𝑏𝑙</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𝑅𝑒𝑎𝑙</m:t>
                          </m:r>
                        </m:sub>
                      </m:sSub>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1</m:t>
                          </m:r>
                        </m:e>
                      </m:acc>
                    </m:oMath>
                  </m:oMathPara>
                </a14:m>
                <a:endParaRPr lang="zh-CN" altLang="en-US" dirty="0"/>
              </a:p>
            </p:txBody>
          </p:sp>
        </mc:Choice>
        <mc:Fallback>
          <p:sp>
            <p:nvSpPr>
              <p:cNvPr id="26" name="文本框 25">
                <a:extLst>
                  <a:ext uri="{FF2B5EF4-FFF2-40B4-BE49-F238E27FC236}">
                    <a16:creationId xmlns:a16="http://schemas.microsoft.com/office/drawing/2014/main" id="{5284E37C-8969-4E6A-874D-A03E5DB1B684}"/>
                  </a:ext>
                </a:extLst>
              </p:cNvPr>
              <p:cNvSpPr txBox="1">
                <a:spLocks noRot="1" noChangeAspect="1" noMove="1" noResize="1" noEditPoints="1" noAdjustHandles="1" noChangeArrowheads="1" noChangeShapeType="1" noTextEdit="1"/>
              </p:cNvSpPr>
              <p:nvPr/>
            </p:nvSpPr>
            <p:spPr>
              <a:xfrm>
                <a:off x="6367105" y="4426623"/>
                <a:ext cx="1437765" cy="312458"/>
              </a:xfrm>
              <a:prstGeom prst="rect">
                <a:avLst/>
              </a:prstGeom>
              <a:blipFill>
                <a:blip r:embed="rId10"/>
                <a:stretch>
                  <a:fillRect l="-3390" r="-3390" b="-176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5014CC53-7E88-48F7-A83C-9B1F962D6E01}"/>
                  </a:ext>
                </a:extLst>
              </p:cNvPr>
              <p:cNvSpPr txBox="1"/>
              <p:nvPr/>
            </p:nvSpPr>
            <p:spPr>
              <a:xfrm>
                <a:off x="6367105" y="4809374"/>
                <a:ext cx="1480021" cy="3124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𝐿𝑎𝑏𝑒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𝐹𝑎𝑘𝑒</m:t>
                          </m:r>
                        </m:sub>
                      </m:sSub>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0</m:t>
                          </m:r>
                        </m:e>
                      </m:acc>
                    </m:oMath>
                  </m:oMathPara>
                </a14:m>
                <a:endParaRPr lang="zh-CN" altLang="en-US" dirty="0"/>
              </a:p>
            </p:txBody>
          </p:sp>
        </mc:Choice>
        <mc:Fallback>
          <p:sp>
            <p:nvSpPr>
              <p:cNvPr id="27" name="文本框 26">
                <a:extLst>
                  <a:ext uri="{FF2B5EF4-FFF2-40B4-BE49-F238E27FC236}">
                    <a16:creationId xmlns:a16="http://schemas.microsoft.com/office/drawing/2014/main" id="{5014CC53-7E88-48F7-A83C-9B1F962D6E01}"/>
                  </a:ext>
                </a:extLst>
              </p:cNvPr>
              <p:cNvSpPr txBox="1">
                <a:spLocks noRot="1" noChangeAspect="1" noMove="1" noResize="1" noEditPoints="1" noAdjustHandles="1" noChangeArrowheads="1" noChangeShapeType="1" noTextEdit="1"/>
              </p:cNvSpPr>
              <p:nvPr/>
            </p:nvSpPr>
            <p:spPr>
              <a:xfrm>
                <a:off x="6367105" y="4809374"/>
                <a:ext cx="1480021" cy="312458"/>
              </a:xfrm>
              <a:prstGeom prst="rect">
                <a:avLst/>
              </a:prstGeom>
              <a:blipFill>
                <a:blip r:embed="rId11"/>
                <a:stretch>
                  <a:fillRect l="-3292" r="-3292" b="-176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98077D2E-602E-4189-8456-84A3D10A9819}"/>
                  </a:ext>
                </a:extLst>
              </p:cNvPr>
              <p:cNvSpPr txBox="1"/>
              <p:nvPr/>
            </p:nvSpPr>
            <p:spPr>
              <a:xfrm>
                <a:off x="5998479" y="4113973"/>
                <a:ext cx="2457148" cy="31265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𝐹</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r>
                                <a:rPr lang="en-US" altLang="zh-CN" b="0" i="1" smtClean="0">
                                  <a:latin typeface="Cambria Math" panose="02040503050406030204" pitchFamily="18" charset="0"/>
                                </a:rPr>
                                <m:t>, </m:t>
                              </m:r>
                              <m:r>
                                <a:rPr lang="en-US" altLang="zh-CN" b="0" i="1" smtClean="0">
                                  <a:latin typeface="Cambria Math" panose="02040503050406030204" pitchFamily="18" charset="0"/>
                                </a:rPr>
                                <m:t>𝑐</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oMath>
                  </m:oMathPara>
                </a14:m>
                <a:endParaRPr lang="zh-CN" altLang="en-US" dirty="0"/>
              </a:p>
            </p:txBody>
          </p:sp>
        </mc:Choice>
        <mc:Fallback>
          <p:sp>
            <p:nvSpPr>
              <p:cNvPr id="29" name="文本框 28">
                <a:extLst>
                  <a:ext uri="{FF2B5EF4-FFF2-40B4-BE49-F238E27FC236}">
                    <a16:creationId xmlns:a16="http://schemas.microsoft.com/office/drawing/2014/main" id="{98077D2E-602E-4189-8456-84A3D10A9819}"/>
                  </a:ext>
                </a:extLst>
              </p:cNvPr>
              <p:cNvSpPr txBox="1">
                <a:spLocks noRot="1" noChangeAspect="1" noMove="1" noResize="1" noEditPoints="1" noAdjustHandles="1" noChangeArrowheads="1" noChangeShapeType="1" noTextEdit="1"/>
              </p:cNvSpPr>
              <p:nvPr/>
            </p:nvSpPr>
            <p:spPr>
              <a:xfrm>
                <a:off x="5998479" y="4113973"/>
                <a:ext cx="2457148" cy="312650"/>
              </a:xfrm>
              <a:prstGeom prst="rect">
                <a:avLst/>
              </a:prstGeom>
              <a:blipFill>
                <a:blip r:embed="rId12"/>
                <a:stretch>
                  <a:fillRect l="-1489" r="-2730" b="-274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5024C9E6-BB06-459B-B11C-DA46B5541A98}"/>
                  </a:ext>
                </a:extLst>
              </p:cNvPr>
              <p:cNvSpPr txBox="1"/>
              <p:nvPr/>
            </p:nvSpPr>
            <p:spPr>
              <a:xfrm>
                <a:off x="6680926" y="3761818"/>
                <a:ext cx="112614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𝑅</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oMath>
                  </m:oMathPara>
                </a14:m>
                <a:endParaRPr lang="zh-CN" altLang="en-US" dirty="0"/>
              </a:p>
            </p:txBody>
          </p:sp>
        </mc:Choice>
        <mc:Fallback>
          <p:sp>
            <p:nvSpPr>
              <p:cNvPr id="30" name="文本框 29">
                <a:extLst>
                  <a:ext uri="{FF2B5EF4-FFF2-40B4-BE49-F238E27FC236}">
                    <a16:creationId xmlns:a16="http://schemas.microsoft.com/office/drawing/2014/main" id="{5024C9E6-BB06-459B-B11C-DA46B5541A98}"/>
                  </a:ext>
                </a:extLst>
              </p:cNvPr>
              <p:cNvSpPr txBox="1">
                <a:spLocks noRot="1" noChangeAspect="1" noMove="1" noResize="1" noEditPoints="1" noAdjustHandles="1" noChangeArrowheads="1" noChangeShapeType="1" noTextEdit="1"/>
              </p:cNvSpPr>
              <p:nvPr/>
            </p:nvSpPr>
            <p:spPr>
              <a:xfrm>
                <a:off x="6680926" y="3761818"/>
                <a:ext cx="1126142" cy="276999"/>
              </a:xfrm>
              <a:prstGeom prst="rect">
                <a:avLst/>
              </a:prstGeom>
              <a:blipFill>
                <a:blip r:embed="rId13"/>
                <a:stretch>
                  <a:fillRect l="-4324" r="-6486" b="-369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0455882"/>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4256" y="297510"/>
            <a:ext cx="2572307" cy="400110"/>
          </a:xfrm>
          <a:prstGeom prst="rect">
            <a:avLst/>
          </a:prstGeom>
        </p:spPr>
        <p:txBody>
          <a:bodyPr wrap="none">
            <a:spAutoFit/>
          </a:bodyPr>
          <a:lstStyle/>
          <a:p>
            <a:r>
              <a:rPr lang="en-US" altLang="zh-CN" sz="2000" dirty="0">
                <a:solidFill>
                  <a:schemeClr val="tx1">
                    <a:lumMod val="85000"/>
                    <a:lumOff val="15000"/>
                  </a:schemeClr>
                </a:solidFill>
              </a:rPr>
              <a:t>PART FOUR </a:t>
            </a:r>
            <a:r>
              <a:rPr lang="zh-CN" altLang="en-US" sz="2000" dirty="0">
                <a:solidFill>
                  <a:schemeClr val="tx1">
                    <a:lumMod val="85000"/>
                    <a:lumOff val="15000"/>
                  </a:schemeClr>
                </a:solidFill>
              </a:rPr>
              <a:t>分析讨论</a:t>
            </a:r>
          </a:p>
        </p:txBody>
      </p:sp>
      <p:pic>
        <p:nvPicPr>
          <p:cNvPr id="6" name="图片 5"/>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911225" y="1322998"/>
            <a:ext cx="3316750" cy="3293452"/>
          </a:xfrm>
          <a:prstGeom prst="rect">
            <a:avLst/>
          </a:prstGeom>
        </p:spPr>
      </p:pic>
      <p:pic>
        <p:nvPicPr>
          <p:cNvPr id="15" name="图片 14"/>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4437625" y="1322998"/>
            <a:ext cx="3316750" cy="3293452"/>
          </a:xfrm>
          <a:prstGeom prst="rect">
            <a:avLst/>
          </a:prstGeom>
        </p:spPr>
      </p:pic>
      <p:pic>
        <p:nvPicPr>
          <p:cNvPr id="16" name="图片 15"/>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7964025" y="1322998"/>
            <a:ext cx="3316750" cy="3293452"/>
          </a:xfrm>
          <a:prstGeom prst="rect">
            <a:avLst/>
          </a:prstGeom>
        </p:spPr>
      </p:pic>
      <p:grpSp>
        <p:nvGrpSpPr>
          <p:cNvPr id="17" name="组合 16"/>
          <p:cNvGrpSpPr/>
          <p:nvPr/>
        </p:nvGrpSpPr>
        <p:grpSpPr>
          <a:xfrm>
            <a:off x="923717" y="715883"/>
            <a:ext cx="2300757" cy="509896"/>
            <a:chOff x="888096" y="1000203"/>
            <a:chExt cx="4259825" cy="944066"/>
          </a:xfrm>
        </p:grpSpPr>
        <p:sp>
          <p:nvSpPr>
            <p:cNvPr id="18" name="矩形 17"/>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椭圆 20"/>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椭圆 21"/>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4" name="组合 23"/>
          <p:cNvGrpSpPr/>
          <p:nvPr/>
        </p:nvGrpSpPr>
        <p:grpSpPr>
          <a:xfrm>
            <a:off x="4437625" y="715883"/>
            <a:ext cx="2300757" cy="509896"/>
            <a:chOff x="888096" y="1000203"/>
            <a:chExt cx="4259825" cy="944066"/>
          </a:xfrm>
        </p:grpSpPr>
        <p:sp>
          <p:nvSpPr>
            <p:cNvPr id="25" name="矩形 2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椭圆 2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37" name="组合 36"/>
          <p:cNvGrpSpPr/>
          <p:nvPr/>
        </p:nvGrpSpPr>
        <p:grpSpPr>
          <a:xfrm>
            <a:off x="7964025" y="715883"/>
            <a:ext cx="2300757" cy="509896"/>
            <a:chOff x="888096" y="1000203"/>
            <a:chExt cx="4259825" cy="944066"/>
          </a:xfrm>
        </p:grpSpPr>
        <p:sp>
          <p:nvSpPr>
            <p:cNvPr id="38" name="矩形 37"/>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椭圆 38"/>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椭圆 39"/>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椭圆 40"/>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椭圆 41"/>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3" name="矩形 42"/>
          <p:cNvSpPr/>
          <p:nvPr/>
        </p:nvSpPr>
        <p:spPr>
          <a:xfrm>
            <a:off x="1001873" y="791259"/>
            <a:ext cx="2031325" cy="369332"/>
          </a:xfrm>
          <a:prstGeom prst="rect">
            <a:avLst/>
          </a:prstGeom>
        </p:spPr>
        <p:txBody>
          <a:bodyPr wrap="none">
            <a:spAutoFit/>
          </a:bodyPr>
          <a:lstStyle/>
          <a:p>
            <a:r>
              <a:rPr lang="zh-CN" altLang="en-US" dirty="0"/>
              <a:t>点击此处添加标题</a:t>
            </a:r>
          </a:p>
        </p:txBody>
      </p:sp>
      <p:sp>
        <p:nvSpPr>
          <p:cNvPr id="44" name="矩形 43"/>
          <p:cNvSpPr/>
          <p:nvPr/>
        </p:nvSpPr>
        <p:spPr>
          <a:xfrm>
            <a:off x="4568532" y="791259"/>
            <a:ext cx="2031325" cy="369332"/>
          </a:xfrm>
          <a:prstGeom prst="rect">
            <a:avLst/>
          </a:prstGeom>
        </p:spPr>
        <p:txBody>
          <a:bodyPr wrap="none">
            <a:spAutoFit/>
          </a:bodyPr>
          <a:lstStyle/>
          <a:p>
            <a:r>
              <a:rPr lang="zh-CN" altLang="en-US" dirty="0"/>
              <a:t>点击此处添加标题</a:t>
            </a:r>
          </a:p>
        </p:txBody>
      </p:sp>
      <p:sp>
        <p:nvSpPr>
          <p:cNvPr id="45" name="矩形 44"/>
          <p:cNvSpPr/>
          <p:nvPr/>
        </p:nvSpPr>
        <p:spPr>
          <a:xfrm>
            <a:off x="8094932" y="791259"/>
            <a:ext cx="2031325" cy="369332"/>
          </a:xfrm>
          <a:prstGeom prst="rect">
            <a:avLst/>
          </a:prstGeom>
        </p:spPr>
        <p:txBody>
          <a:bodyPr wrap="none">
            <a:spAutoFit/>
          </a:bodyPr>
          <a:lstStyle/>
          <a:p>
            <a:r>
              <a:rPr lang="zh-CN" altLang="en-US" dirty="0"/>
              <a:t>点击此处添加标题</a:t>
            </a:r>
          </a:p>
        </p:txBody>
      </p:sp>
      <p:sp>
        <p:nvSpPr>
          <p:cNvPr id="46" name="矩形 45"/>
          <p:cNvSpPr/>
          <p:nvPr/>
        </p:nvSpPr>
        <p:spPr>
          <a:xfrm>
            <a:off x="911226" y="4713585"/>
            <a:ext cx="3316750" cy="1212640"/>
          </a:xfrm>
          <a:prstGeom prst="rect">
            <a:avLst/>
          </a:prstGeom>
        </p:spPr>
        <p:txBody>
          <a:bodyPr wrap="square">
            <a:spAutoFit/>
          </a:bodyPr>
          <a:lstStyle/>
          <a:p>
            <a:pPr>
              <a:lnSpc>
                <a:spcPct val="130000"/>
              </a:lnSpc>
            </a:pPr>
            <a:r>
              <a:rPr lang="zh-CN" altLang="en-US" sz="14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400" dirty="0">
                <a:solidFill>
                  <a:schemeClr val="bg1">
                    <a:lumMod val="50000"/>
                  </a:schemeClr>
                </a:solidFill>
                <a:latin typeface="微软雅黑" panose="020B0503020204020204" charset="-122"/>
                <a:ea typeface="微软雅黑" panose="020B0503020204020204" charset="-122"/>
              </a:rPr>
              <a:t>8-14</a:t>
            </a:r>
            <a:r>
              <a:rPr lang="zh-CN" altLang="en-US" sz="1400" dirty="0">
                <a:solidFill>
                  <a:schemeClr val="bg1">
                    <a:lumMod val="50000"/>
                  </a:schemeClr>
                </a:solidFill>
                <a:latin typeface="微软雅黑" panose="020B0503020204020204" charset="-122"/>
                <a:ea typeface="微软雅黑" panose="020B0503020204020204" charset="-122"/>
              </a:rPr>
              <a:t>号字，</a:t>
            </a:r>
            <a:r>
              <a:rPr lang="en-US" altLang="zh-CN" sz="1400" dirty="0">
                <a:solidFill>
                  <a:schemeClr val="bg1">
                    <a:lumMod val="50000"/>
                  </a:schemeClr>
                </a:solidFill>
                <a:latin typeface="微软雅黑" panose="020B0503020204020204" charset="-122"/>
                <a:ea typeface="微软雅黑" panose="020B0503020204020204" charset="-122"/>
              </a:rPr>
              <a:t>1.3</a:t>
            </a:r>
            <a:r>
              <a:rPr lang="zh-CN" altLang="en-US" sz="1400" dirty="0">
                <a:solidFill>
                  <a:schemeClr val="bg1">
                    <a:lumMod val="50000"/>
                  </a:schemeClr>
                </a:solidFill>
                <a:latin typeface="微软雅黑" panose="020B0503020204020204" charset="-122"/>
                <a:ea typeface="微软雅黑" panose="020B0503020204020204" charset="-122"/>
              </a:rPr>
              <a:t>倍字间距。</a:t>
            </a:r>
          </a:p>
        </p:txBody>
      </p:sp>
      <p:sp>
        <p:nvSpPr>
          <p:cNvPr id="47" name="矩形 46"/>
          <p:cNvSpPr/>
          <p:nvPr/>
        </p:nvSpPr>
        <p:spPr>
          <a:xfrm>
            <a:off x="4437625" y="4713585"/>
            <a:ext cx="3316750" cy="1212640"/>
          </a:xfrm>
          <a:prstGeom prst="rect">
            <a:avLst/>
          </a:prstGeom>
        </p:spPr>
        <p:txBody>
          <a:bodyPr wrap="square">
            <a:spAutoFit/>
          </a:bodyPr>
          <a:lstStyle/>
          <a:p>
            <a:pPr>
              <a:lnSpc>
                <a:spcPct val="130000"/>
              </a:lnSpc>
            </a:pPr>
            <a:r>
              <a:rPr lang="zh-CN" altLang="en-US" sz="14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400" dirty="0">
                <a:solidFill>
                  <a:schemeClr val="bg1">
                    <a:lumMod val="50000"/>
                  </a:schemeClr>
                </a:solidFill>
                <a:latin typeface="微软雅黑" panose="020B0503020204020204" charset="-122"/>
                <a:ea typeface="微软雅黑" panose="020B0503020204020204" charset="-122"/>
              </a:rPr>
              <a:t>8-14</a:t>
            </a:r>
            <a:r>
              <a:rPr lang="zh-CN" altLang="en-US" sz="1400" dirty="0">
                <a:solidFill>
                  <a:schemeClr val="bg1">
                    <a:lumMod val="50000"/>
                  </a:schemeClr>
                </a:solidFill>
                <a:latin typeface="微软雅黑" panose="020B0503020204020204" charset="-122"/>
                <a:ea typeface="微软雅黑" panose="020B0503020204020204" charset="-122"/>
              </a:rPr>
              <a:t>号字，</a:t>
            </a:r>
            <a:r>
              <a:rPr lang="en-US" altLang="zh-CN" sz="1400" dirty="0">
                <a:solidFill>
                  <a:schemeClr val="bg1">
                    <a:lumMod val="50000"/>
                  </a:schemeClr>
                </a:solidFill>
                <a:latin typeface="微软雅黑" panose="020B0503020204020204" charset="-122"/>
                <a:ea typeface="微软雅黑" panose="020B0503020204020204" charset="-122"/>
              </a:rPr>
              <a:t>1.3</a:t>
            </a:r>
            <a:r>
              <a:rPr lang="zh-CN" altLang="en-US" sz="1400" dirty="0">
                <a:solidFill>
                  <a:schemeClr val="bg1">
                    <a:lumMod val="50000"/>
                  </a:schemeClr>
                </a:solidFill>
                <a:latin typeface="微软雅黑" panose="020B0503020204020204" charset="-122"/>
                <a:ea typeface="微软雅黑" panose="020B0503020204020204" charset="-122"/>
              </a:rPr>
              <a:t>倍字间距。</a:t>
            </a:r>
          </a:p>
        </p:txBody>
      </p:sp>
      <p:sp>
        <p:nvSpPr>
          <p:cNvPr id="48" name="矩形 47"/>
          <p:cNvSpPr/>
          <p:nvPr/>
        </p:nvSpPr>
        <p:spPr>
          <a:xfrm>
            <a:off x="7964024" y="4713585"/>
            <a:ext cx="3316750" cy="1212640"/>
          </a:xfrm>
          <a:prstGeom prst="rect">
            <a:avLst/>
          </a:prstGeom>
        </p:spPr>
        <p:txBody>
          <a:bodyPr wrap="square">
            <a:spAutoFit/>
          </a:bodyPr>
          <a:lstStyle/>
          <a:p>
            <a:pPr>
              <a:lnSpc>
                <a:spcPct val="130000"/>
              </a:lnSpc>
            </a:pPr>
            <a:r>
              <a:rPr lang="zh-CN" altLang="en-US" sz="14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400" dirty="0">
                <a:solidFill>
                  <a:schemeClr val="bg1">
                    <a:lumMod val="50000"/>
                  </a:schemeClr>
                </a:solidFill>
                <a:latin typeface="微软雅黑" panose="020B0503020204020204" charset="-122"/>
                <a:ea typeface="微软雅黑" panose="020B0503020204020204" charset="-122"/>
              </a:rPr>
              <a:t>8-14</a:t>
            </a:r>
            <a:r>
              <a:rPr lang="zh-CN" altLang="en-US" sz="1400" dirty="0">
                <a:solidFill>
                  <a:schemeClr val="bg1">
                    <a:lumMod val="50000"/>
                  </a:schemeClr>
                </a:solidFill>
                <a:latin typeface="微软雅黑" panose="020B0503020204020204" charset="-122"/>
                <a:ea typeface="微软雅黑" panose="020B0503020204020204" charset="-122"/>
              </a:rPr>
              <a:t>号字，</a:t>
            </a:r>
            <a:r>
              <a:rPr lang="en-US" altLang="zh-CN" sz="1400" dirty="0">
                <a:solidFill>
                  <a:schemeClr val="bg1">
                    <a:lumMod val="50000"/>
                  </a:schemeClr>
                </a:solidFill>
                <a:latin typeface="微软雅黑" panose="020B0503020204020204" charset="-122"/>
                <a:ea typeface="微软雅黑" panose="020B0503020204020204" charset="-122"/>
              </a:rPr>
              <a:t>1.3</a:t>
            </a:r>
            <a:r>
              <a:rPr lang="zh-CN" altLang="en-US" sz="1400" dirty="0">
                <a:solidFill>
                  <a:schemeClr val="bg1">
                    <a:lumMod val="50000"/>
                  </a:schemeClr>
                </a:solidFill>
                <a:latin typeface="微软雅黑" panose="020B0503020204020204" charset="-122"/>
                <a:ea typeface="微软雅黑" panose="020B0503020204020204" charset="-122"/>
              </a:rPr>
              <a:t>倍字间距。</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 FIVE</a:t>
            </a: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dirty="0">
                <a:latin typeface="+mj-lt"/>
                <a:ea typeface="微软雅黑" panose="020B0503020204020204" charset="-122"/>
              </a:rPr>
              <a:t>成果展示</a:t>
            </a:r>
          </a:p>
        </p:txBody>
      </p:sp>
      <p:sp>
        <p:nvSpPr>
          <p:cNvPr id="4" name="矩形 3"/>
          <p:cNvSpPr/>
          <p:nvPr/>
        </p:nvSpPr>
        <p:spPr>
          <a:xfrm>
            <a:off x="4889817" y="4139690"/>
            <a:ext cx="2412366" cy="1133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5" name="矩形 4"/>
          <p:cNvSpPr/>
          <p:nvPr/>
        </p:nvSpPr>
        <p:spPr>
          <a:xfrm>
            <a:off x="0" y="60523"/>
            <a:ext cx="2432076" cy="400110"/>
          </a:xfrm>
          <a:prstGeom prst="rect">
            <a:avLst/>
          </a:prstGeom>
        </p:spPr>
        <p:txBody>
          <a:bodyPr wrap="none">
            <a:spAutoFit/>
          </a:bodyPr>
          <a:lstStyle/>
          <a:p>
            <a:r>
              <a:rPr lang="zh-CN" altLang="en-US" sz="2000" dirty="0">
                <a:solidFill>
                  <a:schemeClr val="tx1">
                    <a:lumMod val="85000"/>
                    <a:lumOff val="15000"/>
                  </a:schemeClr>
                </a:solidFill>
              </a:rPr>
              <a:t>学校名称：</a:t>
            </a:r>
            <a:r>
              <a:rPr lang="en-US" altLang="zh-CN" sz="2000" dirty="0">
                <a:solidFill>
                  <a:schemeClr val="tx1">
                    <a:lumMod val="85000"/>
                    <a:lumOff val="15000"/>
                  </a:schemeClr>
                </a:solidFill>
              </a:rPr>
              <a:t>XXX</a:t>
            </a:r>
            <a:r>
              <a:rPr lang="zh-CN" altLang="en-US" sz="2000" dirty="0">
                <a:solidFill>
                  <a:schemeClr val="tx1">
                    <a:lumMod val="85000"/>
                    <a:lumOff val="15000"/>
                  </a:schemeClr>
                </a:solidFill>
              </a:rPr>
              <a:t>大学</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405595" cy="400110"/>
          </a:xfrm>
          <a:prstGeom prst="rect">
            <a:avLst/>
          </a:prstGeom>
        </p:spPr>
        <p:txBody>
          <a:bodyPr wrap="none">
            <a:spAutoFit/>
          </a:bodyPr>
          <a:lstStyle/>
          <a:p>
            <a:r>
              <a:rPr lang="en-US" altLang="zh-CN" sz="2000" dirty="0">
                <a:solidFill>
                  <a:schemeClr val="tx1">
                    <a:lumMod val="85000"/>
                    <a:lumOff val="15000"/>
                  </a:schemeClr>
                </a:solidFill>
              </a:rPr>
              <a:t>PART FIVE </a:t>
            </a:r>
            <a:r>
              <a:rPr lang="zh-CN" altLang="en-US" sz="2000" dirty="0">
                <a:solidFill>
                  <a:schemeClr val="tx1">
                    <a:lumMod val="85000"/>
                    <a:lumOff val="15000"/>
                  </a:schemeClr>
                </a:solidFill>
              </a:rPr>
              <a:t>主要结论</a:t>
            </a:r>
          </a:p>
        </p:txBody>
      </p:sp>
      <p:pic>
        <p:nvPicPr>
          <p:cNvPr id="6" name="图片 5"/>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0" y="356349"/>
            <a:ext cx="3137336" cy="6145301"/>
          </a:xfrm>
          <a:prstGeom prst="rect">
            <a:avLst/>
          </a:prstGeom>
        </p:spPr>
      </p:pic>
      <p:grpSp>
        <p:nvGrpSpPr>
          <p:cNvPr id="77" name="组合 76"/>
          <p:cNvGrpSpPr/>
          <p:nvPr/>
        </p:nvGrpSpPr>
        <p:grpSpPr>
          <a:xfrm>
            <a:off x="-25400" y="646062"/>
            <a:ext cx="4494766" cy="5563200"/>
            <a:chOff x="-25400" y="646062"/>
            <a:chExt cx="4494766" cy="5563200"/>
          </a:xfrm>
        </p:grpSpPr>
        <p:grpSp>
          <p:nvGrpSpPr>
            <p:cNvPr id="12" name="组合 11"/>
            <p:cNvGrpSpPr/>
            <p:nvPr/>
          </p:nvGrpSpPr>
          <p:grpSpPr>
            <a:xfrm>
              <a:off x="-25400" y="702733"/>
              <a:ext cx="4470400" cy="2751667"/>
              <a:chOff x="-25400" y="702733"/>
              <a:chExt cx="4470400" cy="2751667"/>
            </a:xfrm>
          </p:grpSpPr>
          <p:sp>
            <p:nvSpPr>
              <p:cNvPr id="9" name="任意多边形 8"/>
              <p:cNvSpPr/>
              <p:nvPr/>
            </p:nvSpPr>
            <p:spPr>
              <a:xfrm>
                <a:off x="-8467" y="702733"/>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25400" y="1786467"/>
                <a:ext cx="4445000" cy="1659466"/>
              </a:xfrm>
              <a:custGeom>
                <a:avLst/>
                <a:gdLst>
                  <a:gd name="connsiteX0" fmla="*/ 0 w 4445000"/>
                  <a:gd name="connsiteY0" fmla="*/ 1659466 h 1659466"/>
                  <a:gd name="connsiteX1" fmla="*/ 2472267 w 4445000"/>
                  <a:gd name="connsiteY1" fmla="*/ 0 h 1659466"/>
                  <a:gd name="connsiteX2" fmla="*/ 4445000 w 4445000"/>
                  <a:gd name="connsiteY2" fmla="*/ 0 h 1659466"/>
                </a:gdLst>
                <a:ahLst/>
                <a:cxnLst>
                  <a:cxn ang="0">
                    <a:pos x="connsiteX0" y="connsiteY0"/>
                  </a:cxn>
                  <a:cxn ang="0">
                    <a:pos x="connsiteX1" y="connsiteY1"/>
                  </a:cxn>
                  <a:cxn ang="0">
                    <a:pos x="connsiteX2" y="connsiteY2"/>
                  </a:cxn>
                </a:cxnLst>
                <a:rect l="l" t="t" r="r" b="b"/>
                <a:pathLst>
                  <a:path w="4445000" h="1659466">
                    <a:moveTo>
                      <a:pt x="0" y="1659466"/>
                    </a:moveTo>
                    <a:lnTo>
                      <a:pt x="2472267" y="0"/>
                    </a:lnTo>
                    <a:lnTo>
                      <a:pt x="44450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25400" y="2861733"/>
                <a:ext cx="4394200" cy="592667"/>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V="1">
              <a:off x="-25400" y="3403598"/>
              <a:ext cx="4470400" cy="2751667"/>
              <a:chOff x="-25400" y="702733"/>
              <a:chExt cx="4470400" cy="2751667"/>
            </a:xfrm>
          </p:grpSpPr>
          <p:sp>
            <p:nvSpPr>
              <p:cNvPr id="14" name="任意多边形 13"/>
              <p:cNvSpPr/>
              <p:nvPr/>
            </p:nvSpPr>
            <p:spPr>
              <a:xfrm>
                <a:off x="-8467" y="702733"/>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25400" y="1786467"/>
                <a:ext cx="4445000" cy="1659466"/>
              </a:xfrm>
              <a:custGeom>
                <a:avLst/>
                <a:gdLst>
                  <a:gd name="connsiteX0" fmla="*/ 0 w 4445000"/>
                  <a:gd name="connsiteY0" fmla="*/ 1659466 h 1659466"/>
                  <a:gd name="connsiteX1" fmla="*/ 2472267 w 4445000"/>
                  <a:gd name="connsiteY1" fmla="*/ 0 h 1659466"/>
                  <a:gd name="connsiteX2" fmla="*/ 4445000 w 4445000"/>
                  <a:gd name="connsiteY2" fmla="*/ 0 h 1659466"/>
                </a:gdLst>
                <a:ahLst/>
                <a:cxnLst>
                  <a:cxn ang="0">
                    <a:pos x="connsiteX0" y="connsiteY0"/>
                  </a:cxn>
                  <a:cxn ang="0">
                    <a:pos x="connsiteX1" y="connsiteY1"/>
                  </a:cxn>
                  <a:cxn ang="0">
                    <a:pos x="connsiteX2" y="connsiteY2"/>
                  </a:cxn>
                </a:cxnLst>
                <a:rect l="l" t="t" r="r" b="b"/>
                <a:pathLst>
                  <a:path w="4445000" h="1659466">
                    <a:moveTo>
                      <a:pt x="0" y="1659466"/>
                    </a:moveTo>
                    <a:lnTo>
                      <a:pt x="2472267" y="0"/>
                    </a:lnTo>
                    <a:lnTo>
                      <a:pt x="44450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25400" y="2861733"/>
                <a:ext cx="4394200" cy="592667"/>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椭圆 16"/>
            <p:cNvSpPr/>
            <p:nvPr/>
          </p:nvSpPr>
          <p:spPr>
            <a:xfrm>
              <a:off x="4361366" y="646062"/>
              <a:ext cx="108000" cy="108000"/>
            </a:xfrm>
            <a:prstGeom prst="ellipse">
              <a:avLst/>
            </a:prstGeom>
            <a:solidFill>
              <a:srgbClr val="FF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a:off x="4361366" y="1732467"/>
              <a:ext cx="108000" cy="108000"/>
            </a:xfrm>
            <a:prstGeom prst="ellipse">
              <a:avLst/>
            </a:prstGeom>
            <a:solidFill>
              <a:srgbClr val="FFC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4361366" y="2814032"/>
              <a:ext cx="108000" cy="108000"/>
            </a:xfrm>
            <a:prstGeom prst="ellipse">
              <a:avLst/>
            </a:prstGeom>
            <a:solidFill>
              <a:srgbClr val="FFFF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a:off x="4361366" y="3933800"/>
              <a:ext cx="108000" cy="108000"/>
            </a:xfrm>
            <a:prstGeom prst="ellipse">
              <a:avLst/>
            </a:prstGeom>
            <a:solidFill>
              <a:srgbClr val="92D05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椭圆 20"/>
            <p:cNvSpPr/>
            <p:nvPr/>
          </p:nvSpPr>
          <p:spPr>
            <a:xfrm>
              <a:off x="4361366" y="5017531"/>
              <a:ext cx="108000" cy="108000"/>
            </a:xfrm>
            <a:prstGeom prst="ellipse">
              <a:avLst/>
            </a:prstGeom>
            <a:solidFill>
              <a:srgbClr val="00B0F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椭圆 21"/>
            <p:cNvSpPr/>
            <p:nvPr/>
          </p:nvSpPr>
          <p:spPr>
            <a:xfrm>
              <a:off x="4361366" y="6101262"/>
              <a:ext cx="108000" cy="108000"/>
            </a:xfrm>
            <a:prstGeom prst="ellipse">
              <a:avLst/>
            </a:prstGeom>
            <a:solidFill>
              <a:srgbClr val="00206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78" name="组合 77"/>
          <p:cNvGrpSpPr/>
          <p:nvPr/>
        </p:nvGrpSpPr>
        <p:grpSpPr>
          <a:xfrm>
            <a:off x="4568825" y="432404"/>
            <a:ext cx="7365281" cy="532453"/>
            <a:chOff x="4568825" y="432404"/>
            <a:chExt cx="7365281" cy="532453"/>
          </a:xfrm>
        </p:grpSpPr>
        <p:sp>
          <p:nvSpPr>
            <p:cNvPr id="23" name="矩形 22"/>
            <p:cNvSpPr/>
            <p:nvPr/>
          </p:nvSpPr>
          <p:spPr>
            <a:xfrm>
              <a:off x="6961426" y="432404"/>
              <a:ext cx="4972680" cy="532453"/>
            </a:xfrm>
            <a:prstGeom prst="rect">
              <a:avLst/>
            </a:prstGeom>
          </p:spPr>
          <p:txBody>
            <a:bodyPr wrap="square">
              <a:spAutoFit/>
            </a:bodyPr>
            <a:lstStyle/>
            <a:p>
              <a:pPr>
                <a:lnSpc>
                  <a:spcPct val="130000"/>
                </a:lnSpc>
              </a:pPr>
              <a:r>
                <a:rPr lang="zh-CN" altLang="en-US" sz="11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100" dirty="0">
                  <a:solidFill>
                    <a:schemeClr val="bg1">
                      <a:lumMod val="50000"/>
                    </a:schemeClr>
                  </a:solidFill>
                  <a:latin typeface="微软雅黑" panose="020B0503020204020204" charset="-122"/>
                  <a:ea typeface="微软雅黑" panose="020B0503020204020204" charset="-122"/>
                </a:rPr>
                <a:t>8-14</a:t>
              </a:r>
              <a:r>
                <a:rPr lang="zh-CN" altLang="en-US" sz="1100" dirty="0">
                  <a:solidFill>
                    <a:schemeClr val="bg1">
                      <a:lumMod val="50000"/>
                    </a:schemeClr>
                  </a:solidFill>
                  <a:latin typeface="微软雅黑" panose="020B0503020204020204" charset="-122"/>
                  <a:ea typeface="微软雅黑" panose="020B0503020204020204" charset="-122"/>
                </a:rPr>
                <a:t>号字，</a:t>
              </a:r>
              <a:r>
                <a:rPr lang="en-US" altLang="zh-CN" sz="1100" dirty="0">
                  <a:solidFill>
                    <a:schemeClr val="bg1">
                      <a:lumMod val="50000"/>
                    </a:schemeClr>
                  </a:solidFill>
                  <a:latin typeface="微软雅黑" panose="020B0503020204020204" charset="-122"/>
                  <a:ea typeface="微软雅黑" panose="020B0503020204020204" charset="-122"/>
                </a:rPr>
                <a:t>1.3</a:t>
              </a:r>
              <a:r>
                <a:rPr lang="zh-CN" altLang="en-US" sz="1100" dirty="0">
                  <a:solidFill>
                    <a:schemeClr val="bg1">
                      <a:lumMod val="50000"/>
                    </a:schemeClr>
                  </a:solidFill>
                  <a:latin typeface="微软雅黑" panose="020B0503020204020204" charset="-122"/>
                  <a:ea typeface="微软雅黑" panose="020B0503020204020204" charset="-122"/>
                </a:rPr>
                <a:t>倍字间距。</a:t>
              </a:r>
            </a:p>
          </p:txBody>
        </p:sp>
        <p:grpSp>
          <p:nvGrpSpPr>
            <p:cNvPr id="24" name="组合 23"/>
            <p:cNvGrpSpPr/>
            <p:nvPr/>
          </p:nvGrpSpPr>
          <p:grpSpPr>
            <a:xfrm>
              <a:off x="4568825" y="438589"/>
              <a:ext cx="2300757" cy="509896"/>
              <a:chOff x="888096" y="1000203"/>
              <a:chExt cx="4259825" cy="944066"/>
            </a:xfrm>
          </p:grpSpPr>
          <p:sp>
            <p:nvSpPr>
              <p:cNvPr id="25" name="矩形 2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椭圆 2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0" name="矩形 29"/>
            <p:cNvSpPr/>
            <p:nvPr/>
          </p:nvSpPr>
          <p:spPr>
            <a:xfrm>
              <a:off x="4677733" y="513965"/>
              <a:ext cx="2031325" cy="369332"/>
            </a:xfrm>
            <a:prstGeom prst="rect">
              <a:avLst/>
            </a:prstGeom>
          </p:spPr>
          <p:txBody>
            <a:bodyPr wrap="none">
              <a:spAutoFit/>
            </a:bodyPr>
            <a:lstStyle/>
            <a:p>
              <a:r>
                <a:rPr lang="zh-CN" altLang="en-US" dirty="0"/>
                <a:t>点击此处添加标题</a:t>
              </a:r>
            </a:p>
          </p:txBody>
        </p:sp>
      </p:grpSp>
      <p:grpSp>
        <p:nvGrpSpPr>
          <p:cNvPr id="79" name="组合 78"/>
          <p:cNvGrpSpPr/>
          <p:nvPr/>
        </p:nvGrpSpPr>
        <p:grpSpPr>
          <a:xfrm>
            <a:off x="4568825" y="1520240"/>
            <a:ext cx="7365281" cy="532453"/>
            <a:chOff x="4568825" y="432404"/>
            <a:chExt cx="7365281" cy="532453"/>
          </a:xfrm>
        </p:grpSpPr>
        <p:sp>
          <p:nvSpPr>
            <p:cNvPr id="80" name="矩形 79"/>
            <p:cNvSpPr/>
            <p:nvPr/>
          </p:nvSpPr>
          <p:spPr>
            <a:xfrm>
              <a:off x="6961426" y="432404"/>
              <a:ext cx="4972680" cy="532453"/>
            </a:xfrm>
            <a:prstGeom prst="rect">
              <a:avLst/>
            </a:prstGeom>
          </p:spPr>
          <p:txBody>
            <a:bodyPr wrap="square">
              <a:spAutoFit/>
            </a:bodyPr>
            <a:lstStyle/>
            <a:p>
              <a:pPr>
                <a:lnSpc>
                  <a:spcPct val="130000"/>
                </a:lnSpc>
              </a:pPr>
              <a:r>
                <a:rPr lang="zh-CN" altLang="en-US" sz="11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100" dirty="0">
                  <a:solidFill>
                    <a:schemeClr val="bg1">
                      <a:lumMod val="50000"/>
                    </a:schemeClr>
                  </a:solidFill>
                  <a:latin typeface="微软雅黑" panose="020B0503020204020204" charset="-122"/>
                  <a:ea typeface="微软雅黑" panose="020B0503020204020204" charset="-122"/>
                </a:rPr>
                <a:t>8-14</a:t>
              </a:r>
              <a:r>
                <a:rPr lang="zh-CN" altLang="en-US" sz="1100" dirty="0">
                  <a:solidFill>
                    <a:schemeClr val="bg1">
                      <a:lumMod val="50000"/>
                    </a:schemeClr>
                  </a:solidFill>
                  <a:latin typeface="微软雅黑" panose="020B0503020204020204" charset="-122"/>
                  <a:ea typeface="微软雅黑" panose="020B0503020204020204" charset="-122"/>
                </a:rPr>
                <a:t>号字，</a:t>
              </a:r>
              <a:r>
                <a:rPr lang="en-US" altLang="zh-CN" sz="1100" dirty="0">
                  <a:solidFill>
                    <a:schemeClr val="bg1">
                      <a:lumMod val="50000"/>
                    </a:schemeClr>
                  </a:solidFill>
                  <a:latin typeface="微软雅黑" panose="020B0503020204020204" charset="-122"/>
                  <a:ea typeface="微软雅黑" panose="020B0503020204020204" charset="-122"/>
                </a:rPr>
                <a:t>1.3</a:t>
              </a:r>
              <a:r>
                <a:rPr lang="zh-CN" altLang="en-US" sz="1100" dirty="0">
                  <a:solidFill>
                    <a:schemeClr val="bg1">
                      <a:lumMod val="50000"/>
                    </a:schemeClr>
                  </a:solidFill>
                  <a:latin typeface="微软雅黑" panose="020B0503020204020204" charset="-122"/>
                  <a:ea typeface="微软雅黑" panose="020B0503020204020204" charset="-122"/>
                </a:rPr>
                <a:t>倍字间距。</a:t>
              </a:r>
            </a:p>
          </p:txBody>
        </p:sp>
        <p:grpSp>
          <p:nvGrpSpPr>
            <p:cNvPr id="81" name="组合 80"/>
            <p:cNvGrpSpPr/>
            <p:nvPr/>
          </p:nvGrpSpPr>
          <p:grpSpPr>
            <a:xfrm>
              <a:off x="4568825" y="438589"/>
              <a:ext cx="2300757" cy="509896"/>
              <a:chOff x="888096" y="1000203"/>
              <a:chExt cx="4259825" cy="944066"/>
            </a:xfrm>
          </p:grpSpPr>
          <p:sp>
            <p:nvSpPr>
              <p:cNvPr id="83" name="矩形 82"/>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4" name="椭圆 83"/>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5" name="椭圆 84"/>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6" name="椭圆 85"/>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7" name="椭圆 86"/>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82" name="矩形 81"/>
            <p:cNvSpPr/>
            <p:nvPr/>
          </p:nvSpPr>
          <p:spPr>
            <a:xfrm>
              <a:off x="4677733" y="513965"/>
              <a:ext cx="2031325" cy="369332"/>
            </a:xfrm>
            <a:prstGeom prst="rect">
              <a:avLst/>
            </a:prstGeom>
          </p:spPr>
          <p:txBody>
            <a:bodyPr wrap="none">
              <a:spAutoFit/>
            </a:bodyPr>
            <a:lstStyle/>
            <a:p>
              <a:r>
                <a:rPr lang="zh-CN" altLang="en-US" dirty="0"/>
                <a:t>点击此处添加标题</a:t>
              </a:r>
            </a:p>
          </p:txBody>
        </p:sp>
      </p:grpSp>
      <p:grpSp>
        <p:nvGrpSpPr>
          <p:cNvPr id="88" name="组合 87"/>
          <p:cNvGrpSpPr/>
          <p:nvPr/>
        </p:nvGrpSpPr>
        <p:grpSpPr>
          <a:xfrm>
            <a:off x="4568825" y="2625613"/>
            <a:ext cx="7365281" cy="532453"/>
            <a:chOff x="4568825" y="432404"/>
            <a:chExt cx="7365281" cy="532453"/>
          </a:xfrm>
        </p:grpSpPr>
        <p:sp>
          <p:nvSpPr>
            <p:cNvPr id="89" name="矩形 88"/>
            <p:cNvSpPr/>
            <p:nvPr/>
          </p:nvSpPr>
          <p:spPr>
            <a:xfrm>
              <a:off x="6961426" y="432404"/>
              <a:ext cx="4972680" cy="532453"/>
            </a:xfrm>
            <a:prstGeom prst="rect">
              <a:avLst/>
            </a:prstGeom>
          </p:spPr>
          <p:txBody>
            <a:bodyPr wrap="square">
              <a:spAutoFit/>
            </a:bodyPr>
            <a:lstStyle/>
            <a:p>
              <a:pPr>
                <a:lnSpc>
                  <a:spcPct val="130000"/>
                </a:lnSpc>
              </a:pPr>
              <a:r>
                <a:rPr lang="zh-CN" altLang="en-US" sz="11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100" dirty="0">
                  <a:solidFill>
                    <a:schemeClr val="bg1">
                      <a:lumMod val="50000"/>
                    </a:schemeClr>
                  </a:solidFill>
                  <a:latin typeface="微软雅黑" panose="020B0503020204020204" charset="-122"/>
                  <a:ea typeface="微软雅黑" panose="020B0503020204020204" charset="-122"/>
                </a:rPr>
                <a:t>8-14</a:t>
              </a:r>
              <a:r>
                <a:rPr lang="zh-CN" altLang="en-US" sz="1100" dirty="0">
                  <a:solidFill>
                    <a:schemeClr val="bg1">
                      <a:lumMod val="50000"/>
                    </a:schemeClr>
                  </a:solidFill>
                  <a:latin typeface="微软雅黑" panose="020B0503020204020204" charset="-122"/>
                  <a:ea typeface="微软雅黑" panose="020B0503020204020204" charset="-122"/>
                </a:rPr>
                <a:t>号字，</a:t>
              </a:r>
              <a:r>
                <a:rPr lang="en-US" altLang="zh-CN" sz="1100" dirty="0">
                  <a:solidFill>
                    <a:schemeClr val="bg1">
                      <a:lumMod val="50000"/>
                    </a:schemeClr>
                  </a:solidFill>
                  <a:latin typeface="微软雅黑" panose="020B0503020204020204" charset="-122"/>
                  <a:ea typeface="微软雅黑" panose="020B0503020204020204" charset="-122"/>
                </a:rPr>
                <a:t>1.3</a:t>
              </a:r>
              <a:r>
                <a:rPr lang="zh-CN" altLang="en-US" sz="1100" dirty="0">
                  <a:solidFill>
                    <a:schemeClr val="bg1">
                      <a:lumMod val="50000"/>
                    </a:schemeClr>
                  </a:solidFill>
                  <a:latin typeface="微软雅黑" panose="020B0503020204020204" charset="-122"/>
                  <a:ea typeface="微软雅黑" panose="020B0503020204020204" charset="-122"/>
                </a:rPr>
                <a:t>倍字间距。</a:t>
              </a:r>
            </a:p>
          </p:txBody>
        </p:sp>
        <p:grpSp>
          <p:nvGrpSpPr>
            <p:cNvPr id="90" name="组合 89"/>
            <p:cNvGrpSpPr/>
            <p:nvPr/>
          </p:nvGrpSpPr>
          <p:grpSpPr>
            <a:xfrm>
              <a:off x="4568825" y="438589"/>
              <a:ext cx="2300757" cy="509896"/>
              <a:chOff x="888096" y="1000203"/>
              <a:chExt cx="4259825" cy="944066"/>
            </a:xfrm>
          </p:grpSpPr>
          <p:sp>
            <p:nvSpPr>
              <p:cNvPr id="92" name="矩形 91"/>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3" name="椭圆 92"/>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4" name="椭圆 93"/>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5" name="椭圆 94"/>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6" name="椭圆 95"/>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91" name="矩形 90"/>
            <p:cNvSpPr/>
            <p:nvPr/>
          </p:nvSpPr>
          <p:spPr>
            <a:xfrm>
              <a:off x="4677733" y="513965"/>
              <a:ext cx="2031325" cy="369332"/>
            </a:xfrm>
            <a:prstGeom prst="rect">
              <a:avLst/>
            </a:prstGeom>
          </p:spPr>
          <p:txBody>
            <a:bodyPr wrap="none">
              <a:spAutoFit/>
            </a:bodyPr>
            <a:lstStyle/>
            <a:p>
              <a:r>
                <a:rPr lang="zh-CN" altLang="en-US" dirty="0"/>
                <a:t>点击此处添加标题</a:t>
              </a:r>
            </a:p>
          </p:txBody>
        </p:sp>
      </p:grpSp>
      <p:grpSp>
        <p:nvGrpSpPr>
          <p:cNvPr id="97" name="组合 96"/>
          <p:cNvGrpSpPr/>
          <p:nvPr/>
        </p:nvGrpSpPr>
        <p:grpSpPr>
          <a:xfrm>
            <a:off x="4568825" y="3721573"/>
            <a:ext cx="7365281" cy="532453"/>
            <a:chOff x="4568825" y="432404"/>
            <a:chExt cx="7365281" cy="532453"/>
          </a:xfrm>
        </p:grpSpPr>
        <p:sp>
          <p:nvSpPr>
            <p:cNvPr id="98" name="矩形 97"/>
            <p:cNvSpPr/>
            <p:nvPr/>
          </p:nvSpPr>
          <p:spPr>
            <a:xfrm>
              <a:off x="6961426" y="432404"/>
              <a:ext cx="4972680" cy="532453"/>
            </a:xfrm>
            <a:prstGeom prst="rect">
              <a:avLst/>
            </a:prstGeom>
          </p:spPr>
          <p:txBody>
            <a:bodyPr wrap="square">
              <a:spAutoFit/>
            </a:bodyPr>
            <a:lstStyle/>
            <a:p>
              <a:pPr>
                <a:lnSpc>
                  <a:spcPct val="130000"/>
                </a:lnSpc>
              </a:pPr>
              <a:r>
                <a:rPr lang="zh-CN" altLang="en-US" sz="11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100" dirty="0">
                  <a:solidFill>
                    <a:schemeClr val="bg1">
                      <a:lumMod val="50000"/>
                    </a:schemeClr>
                  </a:solidFill>
                  <a:latin typeface="微软雅黑" panose="020B0503020204020204" charset="-122"/>
                  <a:ea typeface="微软雅黑" panose="020B0503020204020204" charset="-122"/>
                </a:rPr>
                <a:t>8-14</a:t>
              </a:r>
              <a:r>
                <a:rPr lang="zh-CN" altLang="en-US" sz="1100" dirty="0">
                  <a:solidFill>
                    <a:schemeClr val="bg1">
                      <a:lumMod val="50000"/>
                    </a:schemeClr>
                  </a:solidFill>
                  <a:latin typeface="微软雅黑" panose="020B0503020204020204" charset="-122"/>
                  <a:ea typeface="微软雅黑" panose="020B0503020204020204" charset="-122"/>
                </a:rPr>
                <a:t>号字，</a:t>
              </a:r>
              <a:r>
                <a:rPr lang="en-US" altLang="zh-CN" sz="1100" dirty="0">
                  <a:solidFill>
                    <a:schemeClr val="bg1">
                      <a:lumMod val="50000"/>
                    </a:schemeClr>
                  </a:solidFill>
                  <a:latin typeface="微软雅黑" panose="020B0503020204020204" charset="-122"/>
                  <a:ea typeface="微软雅黑" panose="020B0503020204020204" charset="-122"/>
                </a:rPr>
                <a:t>1.3</a:t>
              </a:r>
              <a:r>
                <a:rPr lang="zh-CN" altLang="en-US" sz="1100" dirty="0">
                  <a:solidFill>
                    <a:schemeClr val="bg1">
                      <a:lumMod val="50000"/>
                    </a:schemeClr>
                  </a:solidFill>
                  <a:latin typeface="微软雅黑" panose="020B0503020204020204" charset="-122"/>
                  <a:ea typeface="微软雅黑" panose="020B0503020204020204" charset="-122"/>
                </a:rPr>
                <a:t>倍字间距。</a:t>
              </a:r>
            </a:p>
          </p:txBody>
        </p:sp>
        <p:grpSp>
          <p:nvGrpSpPr>
            <p:cNvPr id="99" name="组合 98"/>
            <p:cNvGrpSpPr/>
            <p:nvPr/>
          </p:nvGrpSpPr>
          <p:grpSpPr>
            <a:xfrm>
              <a:off x="4568825" y="438589"/>
              <a:ext cx="2300757" cy="509896"/>
              <a:chOff x="888096" y="1000203"/>
              <a:chExt cx="4259825" cy="944066"/>
            </a:xfrm>
          </p:grpSpPr>
          <p:sp>
            <p:nvSpPr>
              <p:cNvPr id="101" name="矩形 100"/>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2" name="椭圆 101"/>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3" name="椭圆 102"/>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4" name="椭圆 103"/>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5" name="椭圆 104"/>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00" name="矩形 99"/>
            <p:cNvSpPr/>
            <p:nvPr/>
          </p:nvSpPr>
          <p:spPr>
            <a:xfrm>
              <a:off x="4677733" y="513965"/>
              <a:ext cx="2031325" cy="369332"/>
            </a:xfrm>
            <a:prstGeom prst="rect">
              <a:avLst/>
            </a:prstGeom>
          </p:spPr>
          <p:txBody>
            <a:bodyPr wrap="none">
              <a:spAutoFit/>
            </a:bodyPr>
            <a:lstStyle/>
            <a:p>
              <a:r>
                <a:rPr lang="zh-CN" altLang="en-US" dirty="0"/>
                <a:t>点击此处添加标题</a:t>
              </a:r>
            </a:p>
          </p:txBody>
        </p:sp>
      </p:grpSp>
      <p:grpSp>
        <p:nvGrpSpPr>
          <p:cNvPr id="106" name="组合 105"/>
          <p:cNvGrpSpPr/>
          <p:nvPr/>
        </p:nvGrpSpPr>
        <p:grpSpPr>
          <a:xfrm>
            <a:off x="4568825" y="4809201"/>
            <a:ext cx="7365281" cy="532453"/>
            <a:chOff x="4568825" y="432404"/>
            <a:chExt cx="7365281" cy="532453"/>
          </a:xfrm>
        </p:grpSpPr>
        <p:sp>
          <p:nvSpPr>
            <p:cNvPr id="107" name="矩形 106"/>
            <p:cNvSpPr/>
            <p:nvPr/>
          </p:nvSpPr>
          <p:spPr>
            <a:xfrm>
              <a:off x="6961426" y="432404"/>
              <a:ext cx="4972680" cy="532453"/>
            </a:xfrm>
            <a:prstGeom prst="rect">
              <a:avLst/>
            </a:prstGeom>
          </p:spPr>
          <p:txBody>
            <a:bodyPr wrap="square">
              <a:spAutoFit/>
            </a:bodyPr>
            <a:lstStyle/>
            <a:p>
              <a:pPr>
                <a:lnSpc>
                  <a:spcPct val="130000"/>
                </a:lnSpc>
              </a:pPr>
              <a:r>
                <a:rPr lang="zh-CN" altLang="en-US" sz="11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100" dirty="0">
                  <a:solidFill>
                    <a:schemeClr val="bg1">
                      <a:lumMod val="50000"/>
                    </a:schemeClr>
                  </a:solidFill>
                  <a:latin typeface="微软雅黑" panose="020B0503020204020204" charset="-122"/>
                  <a:ea typeface="微软雅黑" panose="020B0503020204020204" charset="-122"/>
                </a:rPr>
                <a:t>8-14</a:t>
              </a:r>
              <a:r>
                <a:rPr lang="zh-CN" altLang="en-US" sz="1100" dirty="0">
                  <a:solidFill>
                    <a:schemeClr val="bg1">
                      <a:lumMod val="50000"/>
                    </a:schemeClr>
                  </a:solidFill>
                  <a:latin typeface="微软雅黑" panose="020B0503020204020204" charset="-122"/>
                  <a:ea typeface="微软雅黑" panose="020B0503020204020204" charset="-122"/>
                </a:rPr>
                <a:t>号字，</a:t>
              </a:r>
              <a:r>
                <a:rPr lang="en-US" altLang="zh-CN" sz="1100" dirty="0">
                  <a:solidFill>
                    <a:schemeClr val="bg1">
                      <a:lumMod val="50000"/>
                    </a:schemeClr>
                  </a:solidFill>
                  <a:latin typeface="微软雅黑" panose="020B0503020204020204" charset="-122"/>
                  <a:ea typeface="微软雅黑" panose="020B0503020204020204" charset="-122"/>
                </a:rPr>
                <a:t>1.3</a:t>
              </a:r>
              <a:r>
                <a:rPr lang="zh-CN" altLang="en-US" sz="1100" dirty="0">
                  <a:solidFill>
                    <a:schemeClr val="bg1">
                      <a:lumMod val="50000"/>
                    </a:schemeClr>
                  </a:solidFill>
                  <a:latin typeface="微软雅黑" panose="020B0503020204020204" charset="-122"/>
                  <a:ea typeface="微软雅黑" panose="020B0503020204020204" charset="-122"/>
                </a:rPr>
                <a:t>倍字间距。</a:t>
              </a:r>
            </a:p>
          </p:txBody>
        </p:sp>
        <p:grpSp>
          <p:nvGrpSpPr>
            <p:cNvPr id="108" name="组合 107"/>
            <p:cNvGrpSpPr/>
            <p:nvPr/>
          </p:nvGrpSpPr>
          <p:grpSpPr>
            <a:xfrm>
              <a:off x="4568825" y="438589"/>
              <a:ext cx="2300757" cy="509896"/>
              <a:chOff x="888096" y="1000203"/>
              <a:chExt cx="4259825" cy="944066"/>
            </a:xfrm>
          </p:grpSpPr>
          <p:sp>
            <p:nvSpPr>
              <p:cNvPr id="110" name="矩形 109"/>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1" name="椭圆 110"/>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2" name="椭圆 111"/>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3" name="椭圆 112"/>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4" name="椭圆 113"/>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09" name="矩形 108"/>
            <p:cNvSpPr/>
            <p:nvPr/>
          </p:nvSpPr>
          <p:spPr>
            <a:xfrm>
              <a:off x="4677733" y="513965"/>
              <a:ext cx="2031325" cy="369332"/>
            </a:xfrm>
            <a:prstGeom prst="rect">
              <a:avLst/>
            </a:prstGeom>
          </p:spPr>
          <p:txBody>
            <a:bodyPr wrap="none">
              <a:spAutoFit/>
            </a:bodyPr>
            <a:lstStyle/>
            <a:p>
              <a:r>
                <a:rPr lang="zh-CN" altLang="en-US" dirty="0"/>
                <a:t>点击此处添加标题</a:t>
              </a:r>
            </a:p>
          </p:txBody>
        </p:sp>
      </p:grpSp>
      <p:grpSp>
        <p:nvGrpSpPr>
          <p:cNvPr id="115" name="组合 114"/>
          <p:cNvGrpSpPr/>
          <p:nvPr/>
        </p:nvGrpSpPr>
        <p:grpSpPr>
          <a:xfrm>
            <a:off x="4568825" y="5889038"/>
            <a:ext cx="7365281" cy="532453"/>
            <a:chOff x="4568825" y="432404"/>
            <a:chExt cx="7365281" cy="532453"/>
          </a:xfrm>
        </p:grpSpPr>
        <p:sp>
          <p:nvSpPr>
            <p:cNvPr id="116" name="矩形 115"/>
            <p:cNvSpPr/>
            <p:nvPr/>
          </p:nvSpPr>
          <p:spPr>
            <a:xfrm>
              <a:off x="6961426" y="432404"/>
              <a:ext cx="4972680" cy="532453"/>
            </a:xfrm>
            <a:prstGeom prst="rect">
              <a:avLst/>
            </a:prstGeom>
          </p:spPr>
          <p:txBody>
            <a:bodyPr wrap="square">
              <a:spAutoFit/>
            </a:bodyPr>
            <a:lstStyle/>
            <a:p>
              <a:pPr>
                <a:lnSpc>
                  <a:spcPct val="130000"/>
                </a:lnSpc>
              </a:pPr>
              <a:r>
                <a:rPr lang="zh-CN" altLang="en-US" sz="11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100" dirty="0">
                  <a:solidFill>
                    <a:schemeClr val="bg1">
                      <a:lumMod val="50000"/>
                    </a:schemeClr>
                  </a:solidFill>
                  <a:latin typeface="微软雅黑" panose="020B0503020204020204" charset="-122"/>
                  <a:ea typeface="微软雅黑" panose="020B0503020204020204" charset="-122"/>
                </a:rPr>
                <a:t>8-14</a:t>
              </a:r>
              <a:r>
                <a:rPr lang="zh-CN" altLang="en-US" sz="1100" dirty="0">
                  <a:solidFill>
                    <a:schemeClr val="bg1">
                      <a:lumMod val="50000"/>
                    </a:schemeClr>
                  </a:solidFill>
                  <a:latin typeface="微软雅黑" panose="020B0503020204020204" charset="-122"/>
                  <a:ea typeface="微软雅黑" panose="020B0503020204020204" charset="-122"/>
                </a:rPr>
                <a:t>号字，</a:t>
              </a:r>
              <a:r>
                <a:rPr lang="en-US" altLang="zh-CN" sz="1100" dirty="0">
                  <a:solidFill>
                    <a:schemeClr val="bg1">
                      <a:lumMod val="50000"/>
                    </a:schemeClr>
                  </a:solidFill>
                  <a:latin typeface="微软雅黑" panose="020B0503020204020204" charset="-122"/>
                  <a:ea typeface="微软雅黑" panose="020B0503020204020204" charset="-122"/>
                </a:rPr>
                <a:t>1.3</a:t>
              </a:r>
              <a:r>
                <a:rPr lang="zh-CN" altLang="en-US" sz="1100" dirty="0">
                  <a:solidFill>
                    <a:schemeClr val="bg1">
                      <a:lumMod val="50000"/>
                    </a:schemeClr>
                  </a:solidFill>
                  <a:latin typeface="微软雅黑" panose="020B0503020204020204" charset="-122"/>
                  <a:ea typeface="微软雅黑" panose="020B0503020204020204" charset="-122"/>
                </a:rPr>
                <a:t>倍字间距。</a:t>
              </a:r>
            </a:p>
          </p:txBody>
        </p:sp>
        <p:grpSp>
          <p:nvGrpSpPr>
            <p:cNvPr id="117" name="组合 116"/>
            <p:cNvGrpSpPr/>
            <p:nvPr/>
          </p:nvGrpSpPr>
          <p:grpSpPr>
            <a:xfrm>
              <a:off x="4568825" y="438589"/>
              <a:ext cx="2300757" cy="509896"/>
              <a:chOff x="888096" y="1000203"/>
              <a:chExt cx="4259825" cy="944066"/>
            </a:xfrm>
          </p:grpSpPr>
          <p:sp>
            <p:nvSpPr>
              <p:cNvPr id="119" name="矩形 118"/>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0" name="椭圆 119"/>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1" name="椭圆 120"/>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2" name="椭圆 121"/>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3" name="椭圆 122"/>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8" name="矩形 117"/>
            <p:cNvSpPr/>
            <p:nvPr/>
          </p:nvSpPr>
          <p:spPr>
            <a:xfrm>
              <a:off x="4677733" y="513965"/>
              <a:ext cx="2031325" cy="369332"/>
            </a:xfrm>
            <a:prstGeom prst="rect">
              <a:avLst/>
            </a:prstGeom>
          </p:spPr>
          <p:txBody>
            <a:bodyPr wrap="none">
              <a:spAutoFit/>
            </a:bodyPr>
            <a:lstStyle/>
            <a:p>
              <a:r>
                <a:rPr lang="zh-CN" altLang="en-US" dirty="0"/>
                <a:t>点击此处添加标题</a:t>
              </a:r>
            </a:p>
          </p:txBody>
        </p:sp>
      </p:grpSp>
      <p:sp>
        <p:nvSpPr>
          <p:cNvPr id="124" name="文本框 123"/>
          <p:cNvSpPr txBox="1"/>
          <p:nvPr/>
        </p:nvSpPr>
        <p:spPr>
          <a:xfrm>
            <a:off x="4007126" y="434252"/>
            <a:ext cx="378630" cy="523220"/>
          </a:xfrm>
          <a:prstGeom prst="rect">
            <a:avLst/>
          </a:prstGeom>
          <a:noFill/>
        </p:spPr>
        <p:txBody>
          <a:bodyPr wrap="none" rtlCol="0">
            <a:spAutoFit/>
          </a:bodyPr>
          <a:lstStyle/>
          <a:p>
            <a:r>
              <a:rPr lang="en-US" altLang="zh-CN" sz="2800" dirty="0"/>
              <a:t>1</a:t>
            </a:r>
            <a:endParaRPr lang="zh-CN" altLang="en-US" sz="2800" dirty="0"/>
          </a:p>
        </p:txBody>
      </p:sp>
      <p:sp>
        <p:nvSpPr>
          <p:cNvPr id="125" name="文本框 124"/>
          <p:cNvSpPr txBox="1"/>
          <p:nvPr/>
        </p:nvSpPr>
        <p:spPr>
          <a:xfrm>
            <a:off x="4013200" y="1524000"/>
            <a:ext cx="378630" cy="523220"/>
          </a:xfrm>
          <a:prstGeom prst="rect">
            <a:avLst/>
          </a:prstGeom>
          <a:noFill/>
        </p:spPr>
        <p:txBody>
          <a:bodyPr wrap="none" rtlCol="0">
            <a:spAutoFit/>
          </a:bodyPr>
          <a:lstStyle/>
          <a:p>
            <a:r>
              <a:rPr lang="en-US" altLang="zh-CN" sz="2800" dirty="0"/>
              <a:t>2</a:t>
            </a:r>
            <a:endParaRPr lang="zh-CN" altLang="en-US" sz="2800" dirty="0"/>
          </a:p>
        </p:txBody>
      </p:sp>
      <p:sp>
        <p:nvSpPr>
          <p:cNvPr id="126" name="文本框 125"/>
          <p:cNvSpPr txBox="1"/>
          <p:nvPr/>
        </p:nvSpPr>
        <p:spPr>
          <a:xfrm>
            <a:off x="4013200" y="2616200"/>
            <a:ext cx="378630" cy="523220"/>
          </a:xfrm>
          <a:prstGeom prst="rect">
            <a:avLst/>
          </a:prstGeom>
          <a:noFill/>
        </p:spPr>
        <p:txBody>
          <a:bodyPr wrap="none" rtlCol="0">
            <a:spAutoFit/>
          </a:bodyPr>
          <a:lstStyle/>
          <a:p>
            <a:r>
              <a:rPr lang="en-US" altLang="zh-CN" sz="2800" dirty="0"/>
              <a:t>3</a:t>
            </a:r>
            <a:endParaRPr lang="zh-CN" altLang="en-US" sz="2800" dirty="0"/>
          </a:p>
        </p:txBody>
      </p:sp>
      <p:sp>
        <p:nvSpPr>
          <p:cNvPr id="127" name="文本框 126"/>
          <p:cNvSpPr txBox="1"/>
          <p:nvPr/>
        </p:nvSpPr>
        <p:spPr>
          <a:xfrm>
            <a:off x="4013200" y="3708400"/>
            <a:ext cx="378630" cy="523220"/>
          </a:xfrm>
          <a:prstGeom prst="rect">
            <a:avLst/>
          </a:prstGeom>
          <a:noFill/>
        </p:spPr>
        <p:txBody>
          <a:bodyPr wrap="none" rtlCol="0">
            <a:spAutoFit/>
          </a:bodyPr>
          <a:lstStyle/>
          <a:p>
            <a:r>
              <a:rPr lang="en-US" altLang="zh-CN" sz="2800" dirty="0"/>
              <a:t>4</a:t>
            </a:r>
            <a:endParaRPr lang="zh-CN" altLang="en-US" sz="2800" dirty="0"/>
          </a:p>
        </p:txBody>
      </p:sp>
      <p:sp>
        <p:nvSpPr>
          <p:cNvPr id="128" name="文本框 127"/>
          <p:cNvSpPr txBox="1"/>
          <p:nvPr/>
        </p:nvSpPr>
        <p:spPr>
          <a:xfrm>
            <a:off x="4013200" y="4800600"/>
            <a:ext cx="378630" cy="523220"/>
          </a:xfrm>
          <a:prstGeom prst="rect">
            <a:avLst/>
          </a:prstGeom>
          <a:noFill/>
        </p:spPr>
        <p:txBody>
          <a:bodyPr wrap="none" rtlCol="0">
            <a:spAutoFit/>
          </a:bodyPr>
          <a:lstStyle/>
          <a:p>
            <a:r>
              <a:rPr lang="en-US" altLang="zh-CN" sz="2800" dirty="0"/>
              <a:t>5</a:t>
            </a:r>
            <a:endParaRPr lang="zh-CN" altLang="en-US" sz="2800" dirty="0"/>
          </a:p>
        </p:txBody>
      </p:sp>
      <p:sp>
        <p:nvSpPr>
          <p:cNvPr id="129" name="文本框 128"/>
          <p:cNvSpPr txBox="1"/>
          <p:nvPr/>
        </p:nvSpPr>
        <p:spPr>
          <a:xfrm>
            <a:off x="4013200" y="5892800"/>
            <a:ext cx="378630" cy="523220"/>
          </a:xfrm>
          <a:prstGeom prst="rect">
            <a:avLst/>
          </a:prstGeom>
          <a:noFill/>
        </p:spPr>
        <p:txBody>
          <a:bodyPr wrap="none" rtlCol="0">
            <a:spAutoFit/>
          </a:bodyPr>
          <a:lstStyle/>
          <a:p>
            <a:r>
              <a:rPr lang="en-US" altLang="zh-CN" sz="2800" dirty="0"/>
              <a:t>6</a:t>
            </a:r>
            <a:endParaRPr lang="zh-CN" altLang="en-US" sz="2800" dirty="0"/>
          </a:p>
        </p:txBody>
      </p:sp>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a:off x="-8468" y="2435266"/>
            <a:ext cx="1002201" cy="198746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a:t>
            </a:r>
            <a:r>
              <a:rPr lang="zh-CN" altLang="en-US" sz="4400" b="1" dirty="0">
                <a:latin typeface="+mj-lt"/>
                <a:ea typeface="微软雅黑" panose="020B0503020204020204" charset="-122"/>
              </a:rPr>
              <a:t> </a:t>
            </a:r>
            <a:r>
              <a:rPr lang="en-US" altLang="zh-CN" sz="4400" b="1" dirty="0">
                <a:latin typeface="+mj-lt"/>
                <a:ea typeface="微软雅黑" panose="020B0503020204020204" charset="-122"/>
              </a:rPr>
              <a:t>ONE</a:t>
            </a:r>
            <a:endParaRPr lang="zh-CN" altLang="en-US" sz="4400" b="1" dirty="0">
              <a:latin typeface="+mj-lt"/>
              <a:ea typeface="微软雅黑" panose="020B0503020204020204" charset="-122"/>
            </a:endParaRP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dirty="0">
                <a:latin typeface="+mj-lt"/>
                <a:ea typeface="微软雅黑" panose="020B0503020204020204" charset="-122"/>
              </a:rPr>
              <a:t>选题背景</a:t>
            </a:r>
          </a:p>
        </p:txBody>
      </p:sp>
      <p:sp>
        <p:nvSpPr>
          <p:cNvPr id="4" name="矩形 3"/>
          <p:cNvSpPr/>
          <p:nvPr/>
        </p:nvSpPr>
        <p:spPr>
          <a:xfrm>
            <a:off x="4889817" y="4139690"/>
            <a:ext cx="2412366" cy="113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405595" cy="400110"/>
          </a:xfrm>
          <a:prstGeom prst="rect">
            <a:avLst/>
          </a:prstGeom>
        </p:spPr>
        <p:txBody>
          <a:bodyPr wrap="none">
            <a:spAutoFit/>
          </a:bodyPr>
          <a:lstStyle/>
          <a:p>
            <a:r>
              <a:rPr lang="en-US" altLang="zh-CN" sz="2000" dirty="0">
                <a:solidFill>
                  <a:schemeClr val="tx1">
                    <a:lumMod val="85000"/>
                    <a:lumOff val="15000"/>
                  </a:schemeClr>
                </a:solidFill>
              </a:rPr>
              <a:t>PART FIVE </a:t>
            </a:r>
            <a:r>
              <a:rPr lang="zh-CN" altLang="en-US" sz="2000" dirty="0">
                <a:solidFill>
                  <a:schemeClr val="tx1">
                    <a:lumMod val="85000"/>
                    <a:lumOff val="15000"/>
                  </a:schemeClr>
                </a:solidFill>
              </a:rPr>
              <a:t>主要结论</a:t>
            </a:r>
          </a:p>
        </p:txBody>
      </p:sp>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3848772" y="1363132"/>
            <a:ext cx="4587588" cy="4262632"/>
          </a:xfrm>
          <a:prstGeom prst="rect">
            <a:avLst/>
          </a:prstGeom>
        </p:spPr>
      </p:pic>
      <p:sp>
        <p:nvSpPr>
          <p:cNvPr id="6" name="菱形 5"/>
          <p:cNvSpPr/>
          <p:nvPr/>
        </p:nvSpPr>
        <p:spPr>
          <a:xfrm>
            <a:off x="4083050" y="1416050"/>
            <a:ext cx="4025900" cy="4025900"/>
          </a:xfrm>
          <a:prstGeom prst="diamond">
            <a:avLst/>
          </a:prstGeom>
          <a:gradFill flip="none" rotWithShape="1">
            <a:gsLst>
              <a:gs pos="0">
                <a:schemeClr val="accent3">
                  <a:lumMod val="5000"/>
                  <a:lumOff val="95000"/>
                  <a:alpha val="3000"/>
                </a:schemeClr>
              </a:gs>
              <a:gs pos="83000">
                <a:schemeClr val="accent3">
                  <a:lumMod val="45000"/>
                  <a:lumOff val="55000"/>
                  <a:alpha val="57000"/>
                </a:schemeClr>
              </a:gs>
              <a:gs pos="100000">
                <a:schemeClr val="accent3">
                  <a:lumMod val="30000"/>
                  <a:lumOff val="7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tx1">
                    <a:lumMod val="75000"/>
                    <a:lumOff val="25000"/>
                  </a:schemeClr>
                </a:solidFill>
              </a:rPr>
              <a:t>结论</a:t>
            </a:r>
          </a:p>
        </p:txBody>
      </p:sp>
      <p:grpSp>
        <p:nvGrpSpPr>
          <p:cNvPr id="7" name="组合 6"/>
          <p:cNvGrpSpPr/>
          <p:nvPr/>
        </p:nvGrpSpPr>
        <p:grpSpPr>
          <a:xfrm>
            <a:off x="1088594" y="1487746"/>
            <a:ext cx="2300757" cy="509896"/>
            <a:chOff x="888096" y="1000203"/>
            <a:chExt cx="4259825" cy="944066"/>
          </a:xfrm>
        </p:grpSpPr>
        <p:sp>
          <p:nvSpPr>
            <p:cNvPr id="8" name="矩形 7"/>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椭圆 9"/>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椭圆 11"/>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3" name="矩形 12"/>
          <p:cNvSpPr/>
          <p:nvPr/>
        </p:nvSpPr>
        <p:spPr>
          <a:xfrm>
            <a:off x="1219501" y="1563122"/>
            <a:ext cx="2031325" cy="369332"/>
          </a:xfrm>
          <a:prstGeom prst="rect">
            <a:avLst/>
          </a:prstGeom>
        </p:spPr>
        <p:txBody>
          <a:bodyPr wrap="none">
            <a:spAutoFit/>
          </a:bodyPr>
          <a:lstStyle/>
          <a:p>
            <a:r>
              <a:rPr lang="zh-CN" altLang="en-US" dirty="0"/>
              <a:t>点击此处添加标题</a:t>
            </a:r>
          </a:p>
        </p:txBody>
      </p:sp>
      <p:sp>
        <p:nvSpPr>
          <p:cNvPr id="14" name="矩形 13"/>
          <p:cNvSpPr/>
          <p:nvPr/>
        </p:nvSpPr>
        <p:spPr>
          <a:xfrm>
            <a:off x="1137421" y="2039830"/>
            <a:ext cx="2945629" cy="1052596"/>
          </a:xfrm>
          <a:prstGeom prst="rect">
            <a:avLst/>
          </a:prstGeom>
        </p:spPr>
        <p:txBody>
          <a:bodyPr wrap="square">
            <a:spAutoFit/>
          </a:bodyPr>
          <a:lstStyle/>
          <a:p>
            <a:pPr>
              <a:lnSpc>
                <a:spcPct val="130000"/>
              </a:lnSpc>
            </a:pPr>
            <a:r>
              <a:rPr lang="zh-CN" altLang="en-US" sz="12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200" dirty="0">
                <a:solidFill>
                  <a:schemeClr val="bg1">
                    <a:lumMod val="50000"/>
                  </a:schemeClr>
                </a:solidFill>
                <a:latin typeface="微软雅黑" panose="020B0503020204020204" charset="-122"/>
                <a:ea typeface="微软雅黑" panose="020B0503020204020204" charset="-122"/>
              </a:rPr>
              <a:t>8-14</a:t>
            </a:r>
            <a:r>
              <a:rPr lang="zh-CN" altLang="en-US" sz="1200" dirty="0">
                <a:solidFill>
                  <a:schemeClr val="bg1">
                    <a:lumMod val="50000"/>
                  </a:schemeClr>
                </a:solidFill>
                <a:latin typeface="微软雅黑" panose="020B0503020204020204" charset="-122"/>
                <a:ea typeface="微软雅黑" panose="020B0503020204020204" charset="-122"/>
              </a:rPr>
              <a:t>号字，</a:t>
            </a:r>
            <a:r>
              <a:rPr lang="en-US" altLang="zh-CN" sz="1200" dirty="0">
                <a:solidFill>
                  <a:schemeClr val="bg1">
                    <a:lumMod val="50000"/>
                  </a:schemeClr>
                </a:solidFill>
                <a:latin typeface="微软雅黑" panose="020B0503020204020204" charset="-122"/>
                <a:ea typeface="微软雅黑" panose="020B0503020204020204" charset="-122"/>
              </a:rPr>
              <a:t>1.3</a:t>
            </a:r>
            <a:r>
              <a:rPr lang="zh-CN" altLang="en-US" sz="1200" dirty="0">
                <a:solidFill>
                  <a:schemeClr val="bg1">
                    <a:lumMod val="50000"/>
                  </a:schemeClr>
                </a:solidFill>
                <a:latin typeface="微软雅黑" panose="020B0503020204020204" charset="-122"/>
                <a:ea typeface="微软雅黑" panose="020B0503020204020204" charset="-122"/>
              </a:rPr>
              <a:t>倍字间距。</a:t>
            </a:r>
          </a:p>
        </p:txBody>
      </p:sp>
      <p:grpSp>
        <p:nvGrpSpPr>
          <p:cNvPr id="15" name="组合 14"/>
          <p:cNvGrpSpPr/>
          <p:nvPr/>
        </p:nvGrpSpPr>
        <p:grpSpPr>
          <a:xfrm>
            <a:off x="1088594" y="3837270"/>
            <a:ext cx="2300757" cy="509896"/>
            <a:chOff x="888096" y="1000203"/>
            <a:chExt cx="4259825" cy="944066"/>
          </a:xfrm>
        </p:grpSpPr>
        <p:sp>
          <p:nvSpPr>
            <p:cNvPr id="16" name="矩形 15"/>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1" name="矩形 20"/>
          <p:cNvSpPr/>
          <p:nvPr/>
        </p:nvSpPr>
        <p:spPr>
          <a:xfrm>
            <a:off x="1219501" y="3912646"/>
            <a:ext cx="2031325" cy="369332"/>
          </a:xfrm>
          <a:prstGeom prst="rect">
            <a:avLst/>
          </a:prstGeom>
        </p:spPr>
        <p:txBody>
          <a:bodyPr wrap="none">
            <a:spAutoFit/>
          </a:bodyPr>
          <a:lstStyle/>
          <a:p>
            <a:r>
              <a:rPr lang="zh-CN" altLang="en-US" dirty="0"/>
              <a:t>点击此处添加标题</a:t>
            </a:r>
          </a:p>
        </p:txBody>
      </p:sp>
      <p:sp>
        <p:nvSpPr>
          <p:cNvPr id="22" name="矩形 21"/>
          <p:cNvSpPr/>
          <p:nvPr/>
        </p:nvSpPr>
        <p:spPr>
          <a:xfrm>
            <a:off x="1137421" y="4389354"/>
            <a:ext cx="2945629" cy="1052596"/>
          </a:xfrm>
          <a:prstGeom prst="rect">
            <a:avLst/>
          </a:prstGeom>
        </p:spPr>
        <p:txBody>
          <a:bodyPr wrap="square">
            <a:spAutoFit/>
          </a:bodyPr>
          <a:lstStyle/>
          <a:p>
            <a:pPr>
              <a:lnSpc>
                <a:spcPct val="130000"/>
              </a:lnSpc>
            </a:pPr>
            <a:r>
              <a:rPr lang="zh-CN" altLang="en-US" sz="12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200" dirty="0">
                <a:solidFill>
                  <a:schemeClr val="bg1">
                    <a:lumMod val="50000"/>
                  </a:schemeClr>
                </a:solidFill>
                <a:latin typeface="微软雅黑" panose="020B0503020204020204" charset="-122"/>
                <a:ea typeface="微软雅黑" panose="020B0503020204020204" charset="-122"/>
              </a:rPr>
              <a:t>8-14</a:t>
            </a:r>
            <a:r>
              <a:rPr lang="zh-CN" altLang="en-US" sz="1200" dirty="0">
                <a:solidFill>
                  <a:schemeClr val="bg1">
                    <a:lumMod val="50000"/>
                  </a:schemeClr>
                </a:solidFill>
                <a:latin typeface="微软雅黑" panose="020B0503020204020204" charset="-122"/>
                <a:ea typeface="微软雅黑" panose="020B0503020204020204" charset="-122"/>
              </a:rPr>
              <a:t>号字，</a:t>
            </a:r>
            <a:r>
              <a:rPr lang="en-US" altLang="zh-CN" sz="1200" dirty="0">
                <a:solidFill>
                  <a:schemeClr val="bg1">
                    <a:lumMod val="50000"/>
                  </a:schemeClr>
                </a:solidFill>
                <a:latin typeface="微软雅黑" panose="020B0503020204020204" charset="-122"/>
                <a:ea typeface="微软雅黑" panose="020B0503020204020204" charset="-122"/>
              </a:rPr>
              <a:t>1.3</a:t>
            </a:r>
            <a:r>
              <a:rPr lang="zh-CN" altLang="en-US" sz="1200" dirty="0">
                <a:solidFill>
                  <a:schemeClr val="bg1">
                    <a:lumMod val="50000"/>
                  </a:schemeClr>
                </a:solidFill>
                <a:latin typeface="微软雅黑" panose="020B0503020204020204" charset="-122"/>
                <a:ea typeface="微软雅黑" panose="020B0503020204020204" charset="-122"/>
              </a:rPr>
              <a:t>倍字间距。</a:t>
            </a:r>
          </a:p>
        </p:txBody>
      </p:sp>
      <p:grpSp>
        <p:nvGrpSpPr>
          <p:cNvPr id="23" name="组合 22"/>
          <p:cNvGrpSpPr/>
          <p:nvPr/>
        </p:nvGrpSpPr>
        <p:grpSpPr>
          <a:xfrm>
            <a:off x="9036927" y="1487746"/>
            <a:ext cx="2300757" cy="509896"/>
            <a:chOff x="888096" y="1000203"/>
            <a:chExt cx="4259825" cy="944066"/>
          </a:xfrm>
        </p:grpSpPr>
        <p:sp>
          <p:nvSpPr>
            <p:cNvPr id="24" name="矩形 23"/>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9" name="矩形 28"/>
          <p:cNvSpPr/>
          <p:nvPr/>
        </p:nvSpPr>
        <p:spPr>
          <a:xfrm>
            <a:off x="9167834" y="1563122"/>
            <a:ext cx="2031325" cy="369332"/>
          </a:xfrm>
          <a:prstGeom prst="rect">
            <a:avLst/>
          </a:prstGeom>
        </p:spPr>
        <p:txBody>
          <a:bodyPr wrap="none">
            <a:spAutoFit/>
          </a:bodyPr>
          <a:lstStyle/>
          <a:p>
            <a:r>
              <a:rPr lang="zh-CN" altLang="en-US" dirty="0"/>
              <a:t>点击此处添加标题</a:t>
            </a:r>
          </a:p>
        </p:txBody>
      </p:sp>
      <p:sp>
        <p:nvSpPr>
          <p:cNvPr id="30" name="矩形 29"/>
          <p:cNvSpPr/>
          <p:nvPr/>
        </p:nvSpPr>
        <p:spPr>
          <a:xfrm>
            <a:off x="8392055" y="2039830"/>
            <a:ext cx="2945629" cy="1052596"/>
          </a:xfrm>
          <a:prstGeom prst="rect">
            <a:avLst/>
          </a:prstGeom>
        </p:spPr>
        <p:txBody>
          <a:bodyPr wrap="square">
            <a:spAutoFit/>
          </a:bodyPr>
          <a:lstStyle/>
          <a:p>
            <a:pPr algn="r">
              <a:lnSpc>
                <a:spcPct val="130000"/>
              </a:lnSpc>
            </a:pPr>
            <a:r>
              <a:rPr lang="zh-CN" altLang="en-US" sz="12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200" dirty="0">
                <a:solidFill>
                  <a:schemeClr val="bg1">
                    <a:lumMod val="50000"/>
                  </a:schemeClr>
                </a:solidFill>
                <a:latin typeface="微软雅黑" panose="020B0503020204020204" charset="-122"/>
                <a:ea typeface="微软雅黑" panose="020B0503020204020204" charset="-122"/>
              </a:rPr>
              <a:t>8-14</a:t>
            </a:r>
            <a:r>
              <a:rPr lang="zh-CN" altLang="en-US" sz="1200" dirty="0">
                <a:solidFill>
                  <a:schemeClr val="bg1">
                    <a:lumMod val="50000"/>
                  </a:schemeClr>
                </a:solidFill>
                <a:latin typeface="微软雅黑" panose="020B0503020204020204" charset="-122"/>
                <a:ea typeface="微软雅黑" panose="020B0503020204020204" charset="-122"/>
              </a:rPr>
              <a:t>号字，</a:t>
            </a:r>
            <a:r>
              <a:rPr lang="en-US" altLang="zh-CN" sz="1200" dirty="0">
                <a:solidFill>
                  <a:schemeClr val="bg1">
                    <a:lumMod val="50000"/>
                  </a:schemeClr>
                </a:solidFill>
                <a:latin typeface="微软雅黑" panose="020B0503020204020204" charset="-122"/>
                <a:ea typeface="微软雅黑" panose="020B0503020204020204" charset="-122"/>
              </a:rPr>
              <a:t>1.3</a:t>
            </a:r>
            <a:r>
              <a:rPr lang="zh-CN" altLang="en-US" sz="1200" dirty="0">
                <a:solidFill>
                  <a:schemeClr val="bg1">
                    <a:lumMod val="50000"/>
                  </a:schemeClr>
                </a:solidFill>
                <a:latin typeface="微软雅黑" panose="020B0503020204020204" charset="-122"/>
                <a:ea typeface="微软雅黑" panose="020B0503020204020204" charset="-122"/>
              </a:rPr>
              <a:t>倍字间距。</a:t>
            </a:r>
          </a:p>
        </p:txBody>
      </p:sp>
      <p:grpSp>
        <p:nvGrpSpPr>
          <p:cNvPr id="31" name="组合 30"/>
          <p:cNvGrpSpPr/>
          <p:nvPr/>
        </p:nvGrpSpPr>
        <p:grpSpPr>
          <a:xfrm>
            <a:off x="8997376" y="3837270"/>
            <a:ext cx="2300757" cy="509896"/>
            <a:chOff x="888096" y="1000203"/>
            <a:chExt cx="4259825" cy="944066"/>
          </a:xfrm>
        </p:grpSpPr>
        <p:sp>
          <p:nvSpPr>
            <p:cNvPr id="32" name="矩形 31"/>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椭圆 34"/>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椭圆 35"/>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7" name="矩形 36"/>
          <p:cNvSpPr/>
          <p:nvPr/>
        </p:nvSpPr>
        <p:spPr>
          <a:xfrm>
            <a:off x="9128283" y="3912646"/>
            <a:ext cx="2031325" cy="369332"/>
          </a:xfrm>
          <a:prstGeom prst="rect">
            <a:avLst/>
          </a:prstGeom>
        </p:spPr>
        <p:txBody>
          <a:bodyPr wrap="none">
            <a:spAutoFit/>
          </a:bodyPr>
          <a:lstStyle/>
          <a:p>
            <a:r>
              <a:rPr lang="zh-CN" altLang="en-US" dirty="0"/>
              <a:t>点击此处添加标题</a:t>
            </a:r>
          </a:p>
        </p:txBody>
      </p:sp>
      <p:sp>
        <p:nvSpPr>
          <p:cNvPr id="38" name="矩形 37"/>
          <p:cNvSpPr/>
          <p:nvPr/>
        </p:nvSpPr>
        <p:spPr>
          <a:xfrm>
            <a:off x="8392055" y="4389354"/>
            <a:ext cx="2945629" cy="1052596"/>
          </a:xfrm>
          <a:prstGeom prst="rect">
            <a:avLst/>
          </a:prstGeom>
        </p:spPr>
        <p:txBody>
          <a:bodyPr wrap="square">
            <a:spAutoFit/>
          </a:bodyPr>
          <a:lstStyle/>
          <a:p>
            <a:pPr algn="r">
              <a:lnSpc>
                <a:spcPct val="130000"/>
              </a:lnSpc>
            </a:pPr>
            <a:r>
              <a:rPr lang="zh-CN" altLang="en-US" sz="12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200" dirty="0">
                <a:solidFill>
                  <a:schemeClr val="bg1">
                    <a:lumMod val="50000"/>
                  </a:schemeClr>
                </a:solidFill>
                <a:latin typeface="微软雅黑" panose="020B0503020204020204" charset="-122"/>
                <a:ea typeface="微软雅黑" panose="020B0503020204020204" charset="-122"/>
              </a:rPr>
              <a:t>8-14</a:t>
            </a:r>
            <a:r>
              <a:rPr lang="zh-CN" altLang="en-US" sz="1200" dirty="0">
                <a:solidFill>
                  <a:schemeClr val="bg1">
                    <a:lumMod val="50000"/>
                  </a:schemeClr>
                </a:solidFill>
                <a:latin typeface="微软雅黑" panose="020B0503020204020204" charset="-122"/>
                <a:ea typeface="微软雅黑" panose="020B0503020204020204" charset="-122"/>
              </a:rPr>
              <a:t>号字，</a:t>
            </a:r>
            <a:r>
              <a:rPr lang="en-US" altLang="zh-CN" sz="1200" dirty="0">
                <a:solidFill>
                  <a:schemeClr val="bg1">
                    <a:lumMod val="50000"/>
                  </a:schemeClr>
                </a:solidFill>
                <a:latin typeface="微软雅黑" panose="020B0503020204020204" charset="-122"/>
                <a:ea typeface="微软雅黑" panose="020B0503020204020204" charset="-122"/>
              </a:rPr>
              <a:t>1.3</a:t>
            </a:r>
            <a:r>
              <a:rPr lang="zh-CN" altLang="en-US" sz="1200" dirty="0">
                <a:solidFill>
                  <a:schemeClr val="bg1">
                    <a:lumMod val="50000"/>
                  </a:schemeClr>
                </a:solidFill>
                <a:latin typeface="微软雅黑" panose="020B0503020204020204" charset="-122"/>
                <a:ea typeface="微软雅黑" panose="020B0503020204020204" charset="-122"/>
              </a:rPr>
              <a:t>倍字间距。</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 SIX</a:t>
            </a: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dirty="0">
                <a:latin typeface="+mj-lt"/>
                <a:ea typeface="微软雅黑" panose="020B0503020204020204" charset="-122"/>
              </a:rPr>
              <a:t>参考文献</a:t>
            </a:r>
          </a:p>
        </p:txBody>
      </p:sp>
      <p:sp>
        <p:nvSpPr>
          <p:cNvPr id="4" name="矩形 3"/>
          <p:cNvSpPr/>
          <p:nvPr/>
        </p:nvSpPr>
        <p:spPr>
          <a:xfrm>
            <a:off x="4889817" y="4139690"/>
            <a:ext cx="2412366" cy="11334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5" name="矩形 4"/>
          <p:cNvSpPr/>
          <p:nvPr/>
        </p:nvSpPr>
        <p:spPr>
          <a:xfrm>
            <a:off x="0" y="60523"/>
            <a:ext cx="2432076" cy="400110"/>
          </a:xfrm>
          <a:prstGeom prst="rect">
            <a:avLst/>
          </a:prstGeom>
        </p:spPr>
        <p:txBody>
          <a:bodyPr wrap="none">
            <a:spAutoFit/>
          </a:bodyPr>
          <a:lstStyle/>
          <a:p>
            <a:r>
              <a:rPr lang="zh-CN" altLang="en-US" sz="2000" dirty="0">
                <a:solidFill>
                  <a:schemeClr val="tx1">
                    <a:lumMod val="85000"/>
                    <a:lumOff val="15000"/>
                  </a:schemeClr>
                </a:solidFill>
              </a:rPr>
              <a:t>学校名称：</a:t>
            </a:r>
            <a:r>
              <a:rPr lang="en-US" altLang="zh-CN" sz="2000" dirty="0">
                <a:solidFill>
                  <a:schemeClr val="tx1">
                    <a:lumMod val="85000"/>
                    <a:lumOff val="15000"/>
                  </a:schemeClr>
                </a:solidFill>
              </a:rPr>
              <a:t>XXX</a:t>
            </a:r>
            <a:r>
              <a:rPr lang="zh-CN" altLang="en-US" sz="2000" dirty="0">
                <a:solidFill>
                  <a:schemeClr val="tx1">
                    <a:lumMod val="85000"/>
                    <a:lumOff val="15000"/>
                  </a:schemeClr>
                </a:solidFill>
              </a:rPr>
              <a:t>大学</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278957" cy="400110"/>
          </a:xfrm>
          <a:prstGeom prst="rect">
            <a:avLst/>
          </a:prstGeom>
        </p:spPr>
        <p:txBody>
          <a:bodyPr wrap="none">
            <a:spAutoFit/>
          </a:bodyPr>
          <a:lstStyle/>
          <a:p>
            <a:r>
              <a:rPr lang="en-US" altLang="zh-CN" sz="2000" dirty="0">
                <a:solidFill>
                  <a:schemeClr val="tx1">
                    <a:lumMod val="85000"/>
                    <a:lumOff val="15000"/>
                  </a:schemeClr>
                </a:solidFill>
              </a:rPr>
              <a:t>PART SIX </a:t>
            </a:r>
            <a:r>
              <a:rPr lang="zh-CN" altLang="en-US" sz="2000" dirty="0">
                <a:solidFill>
                  <a:schemeClr val="tx1">
                    <a:lumMod val="85000"/>
                    <a:lumOff val="15000"/>
                  </a:schemeClr>
                </a:solidFill>
              </a:rPr>
              <a:t>参考文献</a:t>
            </a:r>
          </a:p>
        </p:txBody>
      </p:sp>
      <p:sp>
        <p:nvSpPr>
          <p:cNvPr id="5" name="矩形 4"/>
          <p:cNvSpPr/>
          <p:nvPr/>
        </p:nvSpPr>
        <p:spPr>
          <a:xfrm>
            <a:off x="911225" y="575452"/>
            <a:ext cx="10438801" cy="5818837"/>
          </a:xfrm>
          <a:prstGeom prst="rect">
            <a:avLst/>
          </a:prstGeom>
        </p:spPr>
        <p:txBody>
          <a:bodyPr wrap="square">
            <a:spAutoFit/>
          </a:bodyPr>
          <a:lstStyle/>
          <a:p>
            <a:pPr>
              <a:lnSpc>
                <a:spcPct val="130000"/>
              </a:lnSpc>
            </a:pPr>
            <a:r>
              <a:rPr lang="en-US" altLang="zh-CN" dirty="0">
                <a:solidFill>
                  <a:schemeClr val="tx1">
                    <a:lumMod val="75000"/>
                    <a:lumOff val="25000"/>
                  </a:schemeClr>
                </a:solidFill>
                <a:latin typeface="+mn-ea"/>
              </a:rPr>
              <a:t>1.</a:t>
            </a:r>
            <a:r>
              <a:rPr lang="zh-CN" altLang="en-US" dirty="0">
                <a:solidFill>
                  <a:schemeClr val="tx1">
                    <a:lumMod val="75000"/>
                    <a:lumOff val="25000"/>
                  </a:schemeClr>
                </a:solidFill>
                <a:latin typeface="+mn-ea"/>
              </a:rPr>
              <a:t>期刊类</a:t>
            </a:r>
            <a:endParaRPr lang="en-US" altLang="zh-CN" dirty="0">
              <a:solidFill>
                <a:schemeClr val="tx1">
                  <a:lumMod val="75000"/>
                  <a:lumOff val="25000"/>
                </a:schemeClr>
              </a:solidFill>
              <a:latin typeface="+mn-ea"/>
            </a:endParaRPr>
          </a:p>
          <a:p>
            <a:pPr>
              <a:lnSpc>
                <a:spcPct val="130000"/>
              </a:lnSpc>
            </a:pP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序号</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作者</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篇名</a:t>
            </a:r>
            <a:r>
              <a:rPr lang="en-US" altLang="zh-CN" dirty="0">
                <a:solidFill>
                  <a:schemeClr val="tx1">
                    <a:lumMod val="75000"/>
                    <a:lumOff val="25000"/>
                  </a:schemeClr>
                </a:solidFill>
                <a:latin typeface="+mn-ea"/>
              </a:rPr>
              <a:t>[J].</a:t>
            </a:r>
            <a:r>
              <a:rPr lang="zh-CN" altLang="en-US" dirty="0">
                <a:solidFill>
                  <a:schemeClr val="tx1">
                    <a:lumMod val="75000"/>
                    <a:lumOff val="25000"/>
                  </a:schemeClr>
                </a:solidFill>
                <a:latin typeface="+mn-ea"/>
              </a:rPr>
              <a:t>刊名，出版年份，卷号（期号）：起止页码</a:t>
            </a:r>
            <a:r>
              <a:rPr lang="en-US" altLang="zh-CN" dirty="0">
                <a:solidFill>
                  <a:schemeClr val="tx1">
                    <a:lumMod val="75000"/>
                    <a:lumOff val="25000"/>
                  </a:schemeClr>
                </a:solidFill>
                <a:latin typeface="+mn-ea"/>
              </a:rPr>
              <a:t>.</a:t>
            </a:r>
          </a:p>
          <a:p>
            <a:pPr>
              <a:lnSpc>
                <a:spcPct val="130000"/>
              </a:lnSpc>
            </a:pPr>
            <a:r>
              <a:rPr lang="en-US" altLang="zh-CN" dirty="0">
                <a:solidFill>
                  <a:schemeClr val="tx1">
                    <a:lumMod val="75000"/>
                    <a:lumOff val="25000"/>
                  </a:schemeClr>
                </a:solidFill>
                <a:latin typeface="+mn-ea"/>
              </a:rPr>
              <a:t>2.</a:t>
            </a:r>
            <a:r>
              <a:rPr lang="zh-CN" altLang="en-US" dirty="0">
                <a:solidFill>
                  <a:schemeClr val="tx1">
                    <a:lumMod val="75000"/>
                    <a:lumOff val="25000"/>
                  </a:schemeClr>
                </a:solidFill>
                <a:latin typeface="+mn-ea"/>
              </a:rPr>
              <a:t>专著类</a:t>
            </a:r>
          </a:p>
          <a:p>
            <a:pPr>
              <a:lnSpc>
                <a:spcPct val="130000"/>
              </a:lnSpc>
            </a:pP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序号</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作者</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书名</a:t>
            </a:r>
            <a:r>
              <a:rPr lang="en-US" altLang="zh-CN" dirty="0">
                <a:solidFill>
                  <a:schemeClr val="tx1">
                    <a:lumMod val="75000"/>
                    <a:lumOff val="25000"/>
                  </a:schemeClr>
                </a:solidFill>
                <a:latin typeface="+mn-ea"/>
              </a:rPr>
              <a:t>[M].</a:t>
            </a:r>
            <a:r>
              <a:rPr lang="zh-CN" altLang="en-US" dirty="0">
                <a:solidFill>
                  <a:schemeClr val="tx1">
                    <a:lumMod val="75000"/>
                    <a:lumOff val="25000"/>
                  </a:schemeClr>
                </a:solidFill>
                <a:latin typeface="+mn-ea"/>
              </a:rPr>
              <a:t>出版地：出版社，出版年份：起止页码</a:t>
            </a:r>
            <a:r>
              <a:rPr lang="en-US" altLang="zh-CN" dirty="0">
                <a:solidFill>
                  <a:schemeClr val="tx1">
                    <a:lumMod val="75000"/>
                    <a:lumOff val="25000"/>
                  </a:schemeClr>
                </a:solidFill>
                <a:latin typeface="+mn-ea"/>
              </a:rPr>
              <a:t>.</a:t>
            </a:r>
          </a:p>
          <a:p>
            <a:pPr>
              <a:lnSpc>
                <a:spcPct val="130000"/>
              </a:lnSpc>
            </a:pPr>
            <a:r>
              <a:rPr lang="en-US" altLang="zh-CN" dirty="0">
                <a:solidFill>
                  <a:schemeClr val="tx1">
                    <a:lumMod val="75000"/>
                    <a:lumOff val="25000"/>
                  </a:schemeClr>
                </a:solidFill>
                <a:latin typeface="+mn-ea"/>
              </a:rPr>
              <a:t>3.</a:t>
            </a:r>
            <a:r>
              <a:rPr lang="zh-CN" altLang="en-US" dirty="0">
                <a:solidFill>
                  <a:schemeClr val="tx1">
                    <a:lumMod val="75000"/>
                    <a:lumOff val="25000"/>
                  </a:schemeClr>
                </a:solidFill>
                <a:latin typeface="+mn-ea"/>
              </a:rPr>
              <a:t>报纸类</a:t>
            </a:r>
          </a:p>
          <a:p>
            <a:pPr>
              <a:lnSpc>
                <a:spcPct val="130000"/>
              </a:lnSpc>
            </a:pP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序号</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作者</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篇名</a:t>
            </a:r>
            <a:r>
              <a:rPr lang="en-US" altLang="zh-CN" dirty="0">
                <a:solidFill>
                  <a:schemeClr val="tx1">
                    <a:lumMod val="75000"/>
                    <a:lumOff val="25000"/>
                  </a:schemeClr>
                </a:solidFill>
                <a:latin typeface="+mn-ea"/>
              </a:rPr>
              <a:t>[N].</a:t>
            </a:r>
            <a:r>
              <a:rPr lang="zh-CN" altLang="en-US" dirty="0">
                <a:solidFill>
                  <a:schemeClr val="tx1">
                    <a:lumMod val="75000"/>
                    <a:lumOff val="25000"/>
                  </a:schemeClr>
                </a:solidFill>
                <a:latin typeface="+mn-ea"/>
              </a:rPr>
              <a:t>报纸名，出版日期（版次）</a:t>
            </a:r>
            <a:r>
              <a:rPr lang="en-US" altLang="zh-CN" dirty="0">
                <a:solidFill>
                  <a:schemeClr val="tx1">
                    <a:lumMod val="75000"/>
                    <a:lumOff val="25000"/>
                  </a:schemeClr>
                </a:solidFill>
                <a:latin typeface="+mn-ea"/>
              </a:rPr>
              <a:t>.</a:t>
            </a:r>
          </a:p>
          <a:p>
            <a:pPr>
              <a:lnSpc>
                <a:spcPct val="130000"/>
              </a:lnSpc>
            </a:pPr>
            <a:r>
              <a:rPr lang="en-US" altLang="zh-CN" dirty="0">
                <a:solidFill>
                  <a:schemeClr val="tx1">
                    <a:lumMod val="75000"/>
                    <a:lumOff val="25000"/>
                  </a:schemeClr>
                </a:solidFill>
                <a:latin typeface="+mn-ea"/>
              </a:rPr>
              <a:t>4.</a:t>
            </a:r>
            <a:r>
              <a:rPr lang="zh-CN" altLang="en-US" dirty="0">
                <a:solidFill>
                  <a:schemeClr val="tx1">
                    <a:lumMod val="75000"/>
                    <a:lumOff val="25000"/>
                  </a:schemeClr>
                </a:solidFill>
                <a:latin typeface="+mn-ea"/>
              </a:rPr>
              <a:t>论文集</a:t>
            </a:r>
          </a:p>
          <a:p>
            <a:pPr>
              <a:lnSpc>
                <a:spcPct val="130000"/>
              </a:lnSpc>
            </a:pP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序号</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作者</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篇名</a:t>
            </a:r>
            <a:r>
              <a:rPr lang="en-US" altLang="zh-CN" dirty="0">
                <a:solidFill>
                  <a:schemeClr val="tx1">
                    <a:lumMod val="75000"/>
                    <a:lumOff val="25000"/>
                  </a:schemeClr>
                </a:solidFill>
                <a:latin typeface="+mn-ea"/>
              </a:rPr>
              <a:t>[C].</a:t>
            </a:r>
            <a:r>
              <a:rPr lang="zh-CN" altLang="en-US" dirty="0">
                <a:solidFill>
                  <a:schemeClr val="tx1">
                    <a:lumMod val="75000"/>
                    <a:lumOff val="25000"/>
                  </a:schemeClr>
                </a:solidFill>
                <a:latin typeface="+mn-ea"/>
              </a:rPr>
              <a:t>出版地：出版者，出版年份：起始页码</a:t>
            </a:r>
            <a:r>
              <a:rPr lang="en-US" altLang="zh-CN" dirty="0">
                <a:solidFill>
                  <a:schemeClr val="tx1">
                    <a:lumMod val="75000"/>
                    <a:lumOff val="25000"/>
                  </a:schemeClr>
                </a:solidFill>
                <a:latin typeface="+mn-ea"/>
              </a:rPr>
              <a:t>.</a:t>
            </a:r>
          </a:p>
          <a:p>
            <a:pPr>
              <a:lnSpc>
                <a:spcPct val="130000"/>
              </a:lnSpc>
            </a:pPr>
            <a:r>
              <a:rPr lang="en-US" altLang="zh-CN" dirty="0">
                <a:solidFill>
                  <a:schemeClr val="tx1">
                    <a:lumMod val="75000"/>
                    <a:lumOff val="25000"/>
                  </a:schemeClr>
                </a:solidFill>
                <a:latin typeface="+mn-ea"/>
              </a:rPr>
              <a:t>5.</a:t>
            </a:r>
            <a:r>
              <a:rPr lang="zh-CN" altLang="en-US" dirty="0">
                <a:solidFill>
                  <a:schemeClr val="tx1">
                    <a:lumMod val="75000"/>
                    <a:lumOff val="25000"/>
                  </a:schemeClr>
                </a:solidFill>
                <a:latin typeface="+mn-ea"/>
              </a:rPr>
              <a:t>学位论文</a:t>
            </a:r>
          </a:p>
          <a:p>
            <a:pPr>
              <a:lnSpc>
                <a:spcPct val="130000"/>
              </a:lnSpc>
            </a:pP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序号</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作者</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篇名</a:t>
            </a:r>
            <a:r>
              <a:rPr lang="en-US" altLang="zh-CN" dirty="0">
                <a:solidFill>
                  <a:schemeClr val="tx1">
                    <a:lumMod val="75000"/>
                    <a:lumOff val="25000"/>
                  </a:schemeClr>
                </a:solidFill>
                <a:latin typeface="+mn-ea"/>
              </a:rPr>
              <a:t>[D].</a:t>
            </a:r>
            <a:r>
              <a:rPr lang="zh-CN" altLang="en-US" dirty="0">
                <a:solidFill>
                  <a:schemeClr val="tx1">
                    <a:lumMod val="75000"/>
                    <a:lumOff val="25000"/>
                  </a:schemeClr>
                </a:solidFill>
                <a:latin typeface="+mn-ea"/>
              </a:rPr>
              <a:t>出版地：保存者，出版年份：起始页码</a:t>
            </a:r>
            <a:r>
              <a:rPr lang="en-US" altLang="zh-CN" dirty="0">
                <a:solidFill>
                  <a:schemeClr val="tx1">
                    <a:lumMod val="75000"/>
                    <a:lumOff val="25000"/>
                  </a:schemeClr>
                </a:solidFill>
                <a:latin typeface="+mn-ea"/>
              </a:rPr>
              <a:t>.</a:t>
            </a:r>
          </a:p>
          <a:p>
            <a:pPr>
              <a:lnSpc>
                <a:spcPct val="130000"/>
              </a:lnSpc>
            </a:pPr>
            <a:r>
              <a:rPr lang="en-US" altLang="zh-CN" dirty="0">
                <a:solidFill>
                  <a:schemeClr val="tx1">
                    <a:lumMod val="75000"/>
                    <a:lumOff val="25000"/>
                  </a:schemeClr>
                </a:solidFill>
                <a:latin typeface="+mn-ea"/>
              </a:rPr>
              <a:t>6.</a:t>
            </a:r>
            <a:r>
              <a:rPr lang="zh-CN" altLang="en-US" dirty="0">
                <a:solidFill>
                  <a:schemeClr val="tx1">
                    <a:lumMod val="75000"/>
                    <a:lumOff val="25000"/>
                  </a:schemeClr>
                </a:solidFill>
                <a:latin typeface="+mn-ea"/>
              </a:rPr>
              <a:t>研究报告</a:t>
            </a:r>
          </a:p>
          <a:p>
            <a:pPr>
              <a:lnSpc>
                <a:spcPct val="130000"/>
              </a:lnSpc>
            </a:pP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序号</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作者</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篇名</a:t>
            </a:r>
            <a:r>
              <a:rPr lang="en-US" altLang="zh-CN" dirty="0">
                <a:solidFill>
                  <a:schemeClr val="tx1">
                    <a:lumMod val="75000"/>
                    <a:lumOff val="25000"/>
                  </a:schemeClr>
                </a:solidFill>
                <a:latin typeface="+mn-ea"/>
              </a:rPr>
              <a:t>[R].</a:t>
            </a:r>
            <a:r>
              <a:rPr lang="zh-CN" altLang="en-US" dirty="0">
                <a:solidFill>
                  <a:schemeClr val="tx1">
                    <a:lumMod val="75000"/>
                    <a:lumOff val="25000"/>
                  </a:schemeClr>
                </a:solidFill>
                <a:latin typeface="+mn-ea"/>
              </a:rPr>
              <a:t>出版地：出版者，出版年份：起始页码</a:t>
            </a:r>
            <a:r>
              <a:rPr lang="en-US" altLang="zh-CN" dirty="0">
                <a:solidFill>
                  <a:schemeClr val="tx1">
                    <a:lumMod val="75000"/>
                    <a:lumOff val="25000"/>
                  </a:schemeClr>
                </a:solidFill>
                <a:latin typeface="+mn-ea"/>
              </a:rPr>
              <a:t>.</a:t>
            </a:r>
          </a:p>
          <a:p>
            <a:pPr>
              <a:lnSpc>
                <a:spcPct val="130000"/>
              </a:lnSpc>
            </a:pPr>
            <a:r>
              <a:rPr lang="en-US" altLang="zh-CN" dirty="0">
                <a:solidFill>
                  <a:schemeClr val="tx1">
                    <a:lumMod val="75000"/>
                    <a:lumOff val="25000"/>
                  </a:schemeClr>
                </a:solidFill>
                <a:latin typeface="+mn-ea"/>
              </a:rPr>
              <a:t>7.</a:t>
            </a:r>
            <a:r>
              <a:rPr lang="zh-CN" altLang="en-US" dirty="0">
                <a:solidFill>
                  <a:schemeClr val="tx1">
                    <a:lumMod val="75000"/>
                    <a:lumOff val="25000"/>
                  </a:schemeClr>
                </a:solidFill>
                <a:latin typeface="+mn-ea"/>
              </a:rPr>
              <a:t>条例</a:t>
            </a:r>
          </a:p>
          <a:p>
            <a:pPr>
              <a:lnSpc>
                <a:spcPct val="130000"/>
              </a:lnSpc>
            </a:pP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序号</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颁布单位</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条例名称</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发布日期</a:t>
            </a:r>
          </a:p>
          <a:p>
            <a:pPr>
              <a:lnSpc>
                <a:spcPct val="130000"/>
              </a:lnSpc>
            </a:pPr>
            <a:r>
              <a:rPr lang="en-US" altLang="zh-CN" dirty="0">
                <a:solidFill>
                  <a:schemeClr val="tx1">
                    <a:lumMod val="75000"/>
                    <a:lumOff val="25000"/>
                  </a:schemeClr>
                </a:solidFill>
                <a:latin typeface="+mn-ea"/>
              </a:rPr>
              <a:t>8.</a:t>
            </a:r>
            <a:r>
              <a:rPr lang="zh-CN" altLang="en-US" dirty="0">
                <a:solidFill>
                  <a:schemeClr val="tx1">
                    <a:lumMod val="75000"/>
                    <a:lumOff val="25000"/>
                  </a:schemeClr>
                </a:solidFill>
                <a:latin typeface="+mn-ea"/>
              </a:rPr>
              <a:t>译著</a:t>
            </a:r>
          </a:p>
          <a:p>
            <a:pPr>
              <a:lnSpc>
                <a:spcPct val="130000"/>
              </a:lnSpc>
            </a:pP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序号</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原著作者</a:t>
            </a:r>
            <a:r>
              <a:rPr lang="en-US" altLang="zh-CN" dirty="0">
                <a:solidFill>
                  <a:schemeClr val="tx1">
                    <a:lumMod val="75000"/>
                    <a:lumOff val="25000"/>
                  </a:schemeClr>
                </a:solidFill>
                <a:latin typeface="+mn-ea"/>
              </a:rPr>
              <a:t>. </a:t>
            </a:r>
            <a:r>
              <a:rPr lang="zh-CN" altLang="en-US" dirty="0">
                <a:solidFill>
                  <a:schemeClr val="tx1">
                    <a:lumMod val="75000"/>
                    <a:lumOff val="25000"/>
                  </a:schemeClr>
                </a:solidFill>
                <a:latin typeface="+mn-ea"/>
              </a:rPr>
              <a:t>书名</a:t>
            </a:r>
            <a:r>
              <a:rPr lang="en-US" altLang="zh-CN" dirty="0">
                <a:solidFill>
                  <a:schemeClr val="tx1">
                    <a:lumMod val="75000"/>
                    <a:lumOff val="25000"/>
                  </a:schemeClr>
                </a:solidFill>
                <a:latin typeface="+mn-ea"/>
              </a:rPr>
              <a:t>[M].</a:t>
            </a:r>
            <a:r>
              <a:rPr lang="zh-CN" altLang="en-US" dirty="0">
                <a:solidFill>
                  <a:schemeClr val="tx1">
                    <a:lumMod val="75000"/>
                    <a:lumOff val="25000"/>
                  </a:schemeClr>
                </a:solidFill>
                <a:latin typeface="+mn-ea"/>
              </a:rPr>
              <a:t>译者，译</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出版地：出版社，出版年份：起止页码</a:t>
            </a:r>
            <a:r>
              <a:rPr lang="en-US" altLang="zh-CN" dirty="0">
                <a:solidFill>
                  <a:schemeClr val="tx1">
                    <a:lumMod val="75000"/>
                    <a:lumOff val="25000"/>
                  </a:schemeClr>
                </a:solidFill>
                <a:latin typeface="+mn-ea"/>
              </a:rPr>
              <a:t>.</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72703" y="1883659"/>
            <a:ext cx="4698723" cy="1446550"/>
          </a:xfrm>
          <a:prstGeom prst="rect">
            <a:avLst/>
          </a:prstGeom>
        </p:spPr>
        <p:txBody>
          <a:bodyPr wrap="none">
            <a:spAutoFit/>
          </a:bodyPr>
          <a:lstStyle/>
          <a:p>
            <a:pPr algn="ctr"/>
            <a:r>
              <a:rPr lang="zh-CN" altLang="en-US" sz="8800" b="1" dirty="0"/>
              <a:t>谢谢观看</a:t>
            </a:r>
            <a:endParaRPr lang="en-US" altLang="zh-CN" sz="8800" b="1" dirty="0"/>
          </a:p>
        </p:txBody>
      </p:sp>
      <p:sp>
        <p:nvSpPr>
          <p:cNvPr id="7" name="矩形 6"/>
          <p:cNvSpPr/>
          <p:nvPr/>
        </p:nvSpPr>
        <p:spPr>
          <a:xfrm>
            <a:off x="0" y="60523"/>
            <a:ext cx="2432076" cy="400110"/>
          </a:xfrm>
          <a:prstGeom prst="rect">
            <a:avLst/>
          </a:prstGeom>
        </p:spPr>
        <p:txBody>
          <a:bodyPr wrap="none">
            <a:spAutoFit/>
          </a:bodyPr>
          <a:lstStyle/>
          <a:p>
            <a:r>
              <a:rPr lang="zh-CN" altLang="en-US" sz="2000" dirty="0">
                <a:solidFill>
                  <a:schemeClr val="tx1">
                    <a:lumMod val="85000"/>
                    <a:lumOff val="15000"/>
                  </a:schemeClr>
                </a:solidFill>
              </a:rPr>
              <a:t>学校名称：</a:t>
            </a:r>
            <a:r>
              <a:rPr lang="en-US" altLang="zh-CN" sz="2000" dirty="0">
                <a:solidFill>
                  <a:schemeClr val="tx1">
                    <a:lumMod val="85000"/>
                    <a:lumOff val="15000"/>
                  </a:schemeClr>
                </a:solidFill>
              </a:rPr>
              <a:t>XXX</a:t>
            </a:r>
            <a:r>
              <a:rPr lang="zh-CN" altLang="en-US" sz="2000" dirty="0">
                <a:solidFill>
                  <a:schemeClr val="tx1">
                    <a:lumMod val="85000"/>
                    <a:lumOff val="15000"/>
                  </a:schemeClr>
                </a:solidFill>
              </a:rPr>
              <a:t>大学</a:t>
            </a:r>
          </a:p>
        </p:txBody>
      </p:sp>
      <p:sp>
        <p:nvSpPr>
          <p:cNvPr id="13" name="矩形 12"/>
          <p:cNvSpPr/>
          <p:nvPr/>
        </p:nvSpPr>
        <p:spPr>
          <a:xfrm>
            <a:off x="3107267" y="3330209"/>
            <a:ext cx="2683933" cy="54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chemeClr val="tx1"/>
                </a:solidFill>
              </a:rPr>
              <a:t>答辩人：孟嵩淼</a:t>
            </a:r>
            <a:endParaRPr lang="en-US" altLang="zh-CN" sz="1400" b="1" dirty="0">
              <a:solidFill>
                <a:schemeClr val="tx1"/>
              </a:solidFill>
            </a:endParaRPr>
          </a:p>
        </p:txBody>
      </p:sp>
      <p:sp>
        <p:nvSpPr>
          <p:cNvPr id="14" name="矩形 13"/>
          <p:cNvSpPr/>
          <p:nvPr/>
        </p:nvSpPr>
        <p:spPr>
          <a:xfrm>
            <a:off x="6427264" y="3330209"/>
            <a:ext cx="2683933" cy="54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chemeClr val="tx1"/>
                </a:solidFill>
              </a:rPr>
              <a:t>答辩时间：</a:t>
            </a:r>
            <a:r>
              <a:rPr lang="en-US" altLang="zh-CN" sz="1400" b="1" dirty="0">
                <a:solidFill>
                  <a:schemeClr val="tx1"/>
                </a:solidFill>
              </a:rPr>
              <a:t>2020</a:t>
            </a:r>
            <a:r>
              <a:rPr lang="zh-CN" altLang="en-US" sz="1400" b="1" dirty="0">
                <a:solidFill>
                  <a:schemeClr val="tx1"/>
                </a:solidFill>
              </a:rPr>
              <a:t>年</a:t>
            </a:r>
            <a:endParaRPr lang="en-US" altLang="zh-CN" sz="1400"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439257" cy="400110"/>
          </a:xfrm>
          <a:prstGeom prst="rect">
            <a:avLst/>
          </a:prstGeom>
        </p:spPr>
        <p:txBody>
          <a:bodyPr wrap="none">
            <a:spAutoFit/>
          </a:bodyPr>
          <a:lstStyle/>
          <a:p>
            <a:r>
              <a:rPr lang="en-US" altLang="zh-CN" sz="2000" dirty="0">
                <a:solidFill>
                  <a:schemeClr val="tx1">
                    <a:lumMod val="85000"/>
                    <a:lumOff val="15000"/>
                  </a:schemeClr>
                </a:solidFill>
              </a:rPr>
              <a:t>PART ONE </a:t>
            </a:r>
            <a:r>
              <a:rPr lang="zh-CN" altLang="en-US" sz="2000" dirty="0">
                <a:solidFill>
                  <a:schemeClr val="tx1">
                    <a:lumMod val="85000"/>
                    <a:lumOff val="15000"/>
                  </a:schemeClr>
                </a:solidFill>
              </a:rPr>
              <a:t>选题背景</a:t>
            </a:r>
          </a:p>
        </p:txBody>
      </p:sp>
      <p:sp>
        <p:nvSpPr>
          <p:cNvPr id="6" name="矩形 5"/>
          <p:cNvSpPr/>
          <p:nvPr/>
        </p:nvSpPr>
        <p:spPr>
          <a:xfrm>
            <a:off x="910633" y="1553824"/>
            <a:ext cx="3057247" cy="523220"/>
          </a:xfrm>
          <a:prstGeom prst="rect">
            <a:avLst/>
          </a:prstGeom>
        </p:spPr>
        <p:txBody>
          <a:bodyPr wrap="none">
            <a:spAutoFit/>
          </a:bodyPr>
          <a:lstStyle/>
          <a:p>
            <a:r>
              <a:rPr lang="zh-CN" altLang="en-US" sz="2800" dirty="0"/>
              <a:t>闪存的大规模使用</a:t>
            </a:r>
          </a:p>
        </p:txBody>
      </p:sp>
      <p:sp>
        <p:nvSpPr>
          <p:cNvPr id="9" name="矩形 8"/>
          <p:cNvSpPr/>
          <p:nvPr/>
        </p:nvSpPr>
        <p:spPr>
          <a:xfrm>
            <a:off x="910633" y="2316612"/>
            <a:ext cx="6550312" cy="1497654"/>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闪存是一种非易失性存储器，断电之后数据也不会丢失。其基本存储单元（</a:t>
            </a:r>
            <a:r>
              <a:rPr lang="en-US" altLang="zh-CN" dirty="0">
                <a:solidFill>
                  <a:schemeClr val="tx1">
                    <a:lumMod val="95000"/>
                    <a:lumOff val="5000"/>
                  </a:schemeClr>
                </a:solidFill>
                <a:latin typeface="微软雅黑" panose="020B0503020204020204" charset="-122"/>
                <a:ea typeface="微软雅黑" panose="020B0503020204020204" charset="-122"/>
              </a:rPr>
              <a:t>Cell</a:t>
            </a:r>
            <a:r>
              <a:rPr lang="zh-CN" altLang="en-US" dirty="0">
                <a:solidFill>
                  <a:schemeClr val="tx1">
                    <a:lumMod val="95000"/>
                    <a:lumOff val="5000"/>
                  </a:schemeClr>
                </a:solidFill>
                <a:latin typeface="微软雅黑" panose="020B0503020204020204" charset="-122"/>
                <a:ea typeface="微软雅黑" panose="020B0503020204020204" charset="-122"/>
              </a:rPr>
              <a:t>）是一种类</a:t>
            </a:r>
            <a:r>
              <a:rPr lang="en-US" altLang="zh-CN" dirty="0">
                <a:solidFill>
                  <a:schemeClr val="tx1">
                    <a:lumMod val="95000"/>
                    <a:lumOff val="5000"/>
                  </a:schemeClr>
                </a:solidFill>
                <a:latin typeface="微软雅黑" panose="020B0503020204020204" charset="-122"/>
                <a:ea typeface="微软雅黑" panose="020B0503020204020204" charset="-122"/>
              </a:rPr>
              <a:t>NMOS</a:t>
            </a:r>
            <a:r>
              <a:rPr lang="zh-CN" altLang="en-US" dirty="0">
                <a:solidFill>
                  <a:schemeClr val="tx1">
                    <a:lumMod val="95000"/>
                    <a:lumOff val="5000"/>
                  </a:schemeClr>
                </a:solidFill>
                <a:latin typeface="微软雅黑" panose="020B0503020204020204" charset="-122"/>
                <a:ea typeface="微软雅黑" panose="020B0503020204020204" charset="-122"/>
              </a:rPr>
              <a:t>的双层浮栅</a:t>
            </a:r>
            <a:r>
              <a:rPr lang="en-US" altLang="zh-CN" dirty="0">
                <a:solidFill>
                  <a:schemeClr val="tx1">
                    <a:lumMod val="95000"/>
                    <a:lumOff val="5000"/>
                  </a:schemeClr>
                </a:solidFill>
                <a:latin typeface="微软雅黑" panose="020B0503020204020204" charset="-122"/>
                <a:ea typeface="微软雅黑" panose="020B0503020204020204" charset="-122"/>
              </a:rPr>
              <a:t>MOS</a:t>
            </a:r>
            <a:r>
              <a:rPr lang="zh-CN" altLang="en-US" dirty="0">
                <a:solidFill>
                  <a:schemeClr val="tx1">
                    <a:lumMod val="95000"/>
                    <a:lumOff val="5000"/>
                  </a:schemeClr>
                </a:solidFill>
                <a:latin typeface="微软雅黑" panose="020B0503020204020204" charset="-122"/>
                <a:ea typeface="微软雅黑" panose="020B0503020204020204" charset="-122"/>
              </a:rPr>
              <a:t>管。这种科技主要用于一般性数据存储，以及在计算机与其他数字产品间交换传输数据，如储存卡、</a:t>
            </a:r>
            <a:r>
              <a:rPr lang="en-US" altLang="zh-CN" dirty="0">
                <a:solidFill>
                  <a:schemeClr val="tx1">
                    <a:lumMod val="95000"/>
                    <a:lumOff val="5000"/>
                  </a:schemeClr>
                </a:solidFill>
                <a:latin typeface="微软雅黑" panose="020B0503020204020204" charset="-122"/>
                <a:ea typeface="微软雅黑" panose="020B0503020204020204" charset="-122"/>
              </a:rPr>
              <a:t>U</a:t>
            </a:r>
            <a:r>
              <a:rPr lang="zh-CN" altLang="en-US" dirty="0">
                <a:solidFill>
                  <a:schemeClr val="tx1">
                    <a:lumMod val="95000"/>
                    <a:lumOff val="5000"/>
                  </a:schemeClr>
                </a:solidFill>
                <a:latin typeface="微软雅黑" panose="020B0503020204020204" charset="-122"/>
                <a:ea typeface="微软雅黑" panose="020B0503020204020204" charset="-122"/>
              </a:rPr>
              <a:t>盘和固态硬盘。</a:t>
            </a:r>
          </a:p>
        </p:txBody>
      </p:sp>
      <p:sp>
        <p:nvSpPr>
          <p:cNvPr id="10" name="矩形 9">
            <a:extLst>
              <a:ext uri="{FF2B5EF4-FFF2-40B4-BE49-F238E27FC236}">
                <a16:creationId xmlns:a16="http://schemas.microsoft.com/office/drawing/2014/main" id="{12FDFFD9-1220-425B-A0F2-A9DE33FF2941}"/>
              </a:ext>
            </a:extLst>
          </p:cNvPr>
          <p:cNvSpPr/>
          <p:nvPr/>
        </p:nvSpPr>
        <p:spPr>
          <a:xfrm>
            <a:off x="910633" y="3814266"/>
            <a:ext cx="6550312" cy="77745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近年来，闪存因其高性能、低功耗等特点，逐渐替代磁记录成为主流存储器件。</a:t>
            </a:r>
          </a:p>
        </p:txBody>
      </p:sp>
      <p:pic>
        <p:nvPicPr>
          <p:cNvPr id="4" name="图片 3">
            <a:extLst>
              <a:ext uri="{FF2B5EF4-FFF2-40B4-BE49-F238E27FC236}">
                <a16:creationId xmlns:a16="http://schemas.microsoft.com/office/drawing/2014/main" id="{7FB78BF1-8256-49E4-8E6F-A0DA8B46B206}"/>
              </a:ext>
            </a:extLst>
          </p:cNvPr>
          <p:cNvPicPr>
            <a:picLocks noChangeAspect="1"/>
          </p:cNvPicPr>
          <p:nvPr/>
        </p:nvPicPr>
        <p:blipFill>
          <a:blip r:embed="rId3"/>
          <a:stretch>
            <a:fillRect/>
          </a:stretch>
        </p:blipFill>
        <p:spPr>
          <a:xfrm>
            <a:off x="910633" y="5026790"/>
            <a:ext cx="1440000" cy="1440000"/>
          </a:xfrm>
          <a:prstGeom prst="rect">
            <a:avLst/>
          </a:prstGeom>
        </p:spPr>
      </p:pic>
      <p:pic>
        <p:nvPicPr>
          <p:cNvPr id="12" name="图片 11">
            <a:extLst>
              <a:ext uri="{FF2B5EF4-FFF2-40B4-BE49-F238E27FC236}">
                <a16:creationId xmlns:a16="http://schemas.microsoft.com/office/drawing/2014/main" id="{8BE67D95-7F53-4BDD-81AD-5CEEBF3889B5}"/>
              </a:ext>
            </a:extLst>
          </p:cNvPr>
          <p:cNvPicPr>
            <a:picLocks noChangeAspect="1"/>
          </p:cNvPicPr>
          <p:nvPr/>
        </p:nvPicPr>
        <p:blipFill>
          <a:blip r:embed="rId4"/>
          <a:stretch>
            <a:fillRect/>
          </a:stretch>
        </p:blipFill>
        <p:spPr>
          <a:xfrm>
            <a:off x="2754142" y="5026790"/>
            <a:ext cx="2283638" cy="1440000"/>
          </a:xfrm>
          <a:prstGeom prst="rect">
            <a:avLst/>
          </a:prstGeom>
        </p:spPr>
      </p:pic>
      <p:pic>
        <p:nvPicPr>
          <p:cNvPr id="16" name="图片 15">
            <a:extLst>
              <a:ext uri="{FF2B5EF4-FFF2-40B4-BE49-F238E27FC236}">
                <a16:creationId xmlns:a16="http://schemas.microsoft.com/office/drawing/2014/main" id="{B22DE67D-7F03-4111-8183-8F4E0F1AD39A}"/>
              </a:ext>
            </a:extLst>
          </p:cNvPr>
          <p:cNvPicPr>
            <a:picLocks noChangeAspect="1"/>
          </p:cNvPicPr>
          <p:nvPr/>
        </p:nvPicPr>
        <p:blipFill>
          <a:blip r:embed="rId5"/>
          <a:stretch>
            <a:fillRect/>
          </a:stretch>
        </p:blipFill>
        <p:spPr>
          <a:xfrm>
            <a:off x="5441289" y="5091882"/>
            <a:ext cx="1951515" cy="1440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439257" cy="400110"/>
          </a:xfrm>
          <a:prstGeom prst="rect">
            <a:avLst/>
          </a:prstGeom>
        </p:spPr>
        <p:txBody>
          <a:bodyPr wrap="none">
            <a:spAutoFit/>
          </a:bodyPr>
          <a:lstStyle/>
          <a:p>
            <a:r>
              <a:rPr lang="en-US" altLang="zh-CN" sz="2000" dirty="0">
                <a:solidFill>
                  <a:schemeClr val="tx1">
                    <a:lumMod val="85000"/>
                    <a:lumOff val="15000"/>
                  </a:schemeClr>
                </a:solidFill>
              </a:rPr>
              <a:t>PART ONE </a:t>
            </a:r>
            <a:r>
              <a:rPr lang="zh-CN" altLang="en-US" sz="2000" dirty="0">
                <a:solidFill>
                  <a:schemeClr val="tx1">
                    <a:lumMod val="85000"/>
                    <a:lumOff val="15000"/>
                  </a:schemeClr>
                </a:solidFill>
              </a:rPr>
              <a:t>选题背景</a:t>
            </a:r>
          </a:p>
        </p:txBody>
      </p:sp>
      <p:sp>
        <p:nvSpPr>
          <p:cNvPr id="6" name="矩形 5"/>
          <p:cNvSpPr/>
          <p:nvPr/>
        </p:nvSpPr>
        <p:spPr>
          <a:xfrm>
            <a:off x="910633" y="1553824"/>
            <a:ext cx="3057247" cy="523220"/>
          </a:xfrm>
          <a:prstGeom prst="rect">
            <a:avLst/>
          </a:prstGeom>
        </p:spPr>
        <p:txBody>
          <a:bodyPr wrap="none">
            <a:spAutoFit/>
          </a:bodyPr>
          <a:lstStyle/>
          <a:p>
            <a:r>
              <a:rPr lang="zh-CN" altLang="en-US" sz="2800" dirty="0"/>
              <a:t>闪存的可靠性研究</a:t>
            </a:r>
          </a:p>
        </p:txBody>
      </p:sp>
      <p:sp>
        <p:nvSpPr>
          <p:cNvPr id="9" name="矩形 8"/>
          <p:cNvSpPr/>
          <p:nvPr/>
        </p:nvSpPr>
        <p:spPr>
          <a:xfrm>
            <a:off x="910633" y="2316612"/>
            <a:ext cx="6550312" cy="1497654"/>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基于闪存的固态硬盘在数据存储市场广泛地受到欢迎，但底层的存储介质闪存却变得越来越不可靠。存储在闪存中的数据受到复杂的干扰条件而产生比特错误，深入理解其错误特性是闪存存储可靠性优化的基础。</a:t>
            </a:r>
          </a:p>
        </p:txBody>
      </p:sp>
      <p:sp>
        <p:nvSpPr>
          <p:cNvPr id="10" name="矩形 9">
            <a:extLst>
              <a:ext uri="{FF2B5EF4-FFF2-40B4-BE49-F238E27FC236}">
                <a16:creationId xmlns:a16="http://schemas.microsoft.com/office/drawing/2014/main" id="{12FDFFD9-1220-425B-A0F2-A9DE33FF2941}"/>
              </a:ext>
            </a:extLst>
          </p:cNvPr>
          <p:cNvSpPr/>
          <p:nvPr/>
        </p:nvSpPr>
        <p:spPr>
          <a:xfrm>
            <a:off x="910633" y="3909516"/>
            <a:ext cx="6550312"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闪存在运行过程中所产生的比特错误受到多种干扰条件的影响，如编程与擦除操作</a:t>
            </a:r>
            <a:r>
              <a:rPr lang="en-US" altLang="zh-CN" dirty="0">
                <a:solidFill>
                  <a:schemeClr val="tx1">
                    <a:lumMod val="95000"/>
                    <a:lumOff val="5000"/>
                  </a:schemeClr>
                </a:solidFill>
                <a:latin typeface="微软雅黑" panose="020B0503020204020204" charset="-122"/>
                <a:ea typeface="微软雅黑" panose="020B0503020204020204" charset="-122"/>
              </a:rPr>
              <a:t>(Program / Erase, P/E)</a:t>
            </a:r>
            <a:r>
              <a:rPr lang="zh-CN" altLang="en-US" dirty="0">
                <a:solidFill>
                  <a:schemeClr val="tx1">
                    <a:lumMod val="95000"/>
                    <a:lumOff val="5000"/>
                  </a:schemeClr>
                </a:solidFill>
                <a:latin typeface="微软雅黑" panose="020B0503020204020204" charset="-122"/>
                <a:ea typeface="微软雅黑" panose="020B0503020204020204" charset="-122"/>
              </a:rPr>
              <a:t>，保存时间，读写干扰等。</a:t>
            </a:r>
          </a:p>
        </p:txBody>
      </p:sp>
    </p:spTree>
    <p:extLst>
      <p:ext uri="{BB962C8B-B14F-4D97-AF65-F5344CB8AC3E}">
        <p14:creationId xmlns:p14="http://schemas.microsoft.com/office/powerpoint/2010/main" val="98215304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439257" cy="400110"/>
          </a:xfrm>
          <a:prstGeom prst="rect">
            <a:avLst/>
          </a:prstGeom>
        </p:spPr>
        <p:txBody>
          <a:bodyPr wrap="none">
            <a:spAutoFit/>
          </a:bodyPr>
          <a:lstStyle/>
          <a:p>
            <a:r>
              <a:rPr lang="en-US" altLang="zh-CN" sz="2000" dirty="0">
                <a:solidFill>
                  <a:schemeClr val="tx1">
                    <a:lumMod val="85000"/>
                    <a:lumOff val="15000"/>
                  </a:schemeClr>
                </a:solidFill>
              </a:rPr>
              <a:t>PART ONE </a:t>
            </a:r>
            <a:r>
              <a:rPr lang="zh-CN" altLang="en-US" sz="2000" dirty="0">
                <a:solidFill>
                  <a:schemeClr val="tx1">
                    <a:lumMod val="85000"/>
                    <a:lumOff val="15000"/>
                  </a:schemeClr>
                </a:solidFill>
              </a:rPr>
              <a:t>选题背景</a:t>
            </a:r>
          </a:p>
        </p:txBody>
      </p:sp>
      <p:sp>
        <p:nvSpPr>
          <p:cNvPr id="6" name="矩形 5"/>
          <p:cNvSpPr/>
          <p:nvPr/>
        </p:nvSpPr>
        <p:spPr>
          <a:xfrm>
            <a:off x="910633" y="1553824"/>
            <a:ext cx="3416320" cy="523220"/>
          </a:xfrm>
          <a:prstGeom prst="rect">
            <a:avLst/>
          </a:prstGeom>
        </p:spPr>
        <p:txBody>
          <a:bodyPr wrap="none">
            <a:spAutoFit/>
          </a:bodyPr>
          <a:lstStyle/>
          <a:p>
            <a:r>
              <a:rPr lang="zh-CN" altLang="en-US" sz="2800" dirty="0"/>
              <a:t>闪存测试面临的问题</a:t>
            </a:r>
          </a:p>
        </p:txBody>
      </p:sp>
      <p:sp>
        <p:nvSpPr>
          <p:cNvPr id="9" name="矩形 8"/>
          <p:cNvSpPr/>
          <p:nvPr/>
        </p:nvSpPr>
        <p:spPr>
          <a:xfrm>
            <a:off x="910633" y="2316612"/>
            <a:ext cx="6550312" cy="77745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闪存错误特性的采集往往基于真实的闪存测试平台，覆盖测试所有干扰条件组合，需要极高时间和空间开销。</a:t>
            </a:r>
          </a:p>
        </p:txBody>
      </p:sp>
      <p:sp>
        <p:nvSpPr>
          <p:cNvPr id="10" name="矩形 9">
            <a:extLst>
              <a:ext uri="{FF2B5EF4-FFF2-40B4-BE49-F238E27FC236}">
                <a16:creationId xmlns:a16="http://schemas.microsoft.com/office/drawing/2014/main" id="{12FDFFD9-1220-425B-A0F2-A9DE33FF2941}"/>
              </a:ext>
            </a:extLst>
          </p:cNvPr>
          <p:cNvSpPr/>
          <p:nvPr/>
        </p:nvSpPr>
        <p:spPr>
          <a:xfrm>
            <a:off x="910633" y="3293181"/>
            <a:ext cx="6550312"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例如</a:t>
            </a:r>
            <a:r>
              <a:rPr lang="en-US" altLang="zh-CN" dirty="0">
                <a:solidFill>
                  <a:schemeClr val="tx1">
                    <a:lumMod val="95000"/>
                    <a:lumOff val="5000"/>
                  </a:schemeClr>
                </a:solidFill>
                <a:latin typeface="微软雅黑" panose="020B0503020204020204" charset="-122"/>
                <a:ea typeface="微软雅黑" panose="020B0503020204020204" charset="-122"/>
              </a:rPr>
              <a:t>P/E</a:t>
            </a:r>
            <a:r>
              <a:rPr lang="zh-CN" altLang="en-US" dirty="0">
                <a:solidFill>
                  <a:schemeClr val="tx1">
                    <a:lumMod val="95000"/>
                    <a:lumOff val="5000"/>
                  </a:schemeClr>
                </a:solidFill>
                <a:latin typeface="微软雅黑" panose="020B0503020204020204" charset="-122"/>
                <a:ea typeface="微软雅黑" panose="020B0503020204020204" charset="-122"/>
              </a:rPr>
              <a:t>周期测试需要模拟真实用户的数据磨损进度，设置合理的间隔时间，导致测试时间成本很高；数据保存时间的测试本身也很耗时，通常需要高温加速；</a:t>
            </a:r>
          </a:p>
        </p:txBody>
      </p:sp>
      <p:sp>
        <p:nvSpPr>
          <p:cNvPr id="7" name="矩形 6">
            <a:extLst>
              <a:ext uri="{FF2B5EF4-FFF2-40B4-BE49-F238E27FC236}">
                <a16:creationId xmlns:a16="http://schemas.microsoft.com/office/drawing/2014/main" id="{2C576A23-1E6B-4B06-A047-BBF96B0A8747}"/>
              </a:ext>
            </a:extLst>
          </p:cNvPr>
          <p:cNvSpPr/>
          <p:nvPr/>
        </p:nvSpPr>
        <p:spPr>
          <a:xfrm>
            <a:off x="910633" y="4629849"/>
            <a:ext cx="6550312" cy="77745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对不同测试条件进行组合将会导致条件组合数暴增，给测试与数据收集工作带来困难。</a:t>
            </a:r>
          </a:p>
        </p:txBody>
      </p:sp>
    </p:spTree>
    <p:extLst>
      <p:ext uri="{BB962C8B-B14F-4D97-AF65-F5344CB8AC3E}">
        <p14:creationId xmlns:p14="http://schemas.microsoft.com/office/powerpoint/2010/main" val="1600985797"/>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 TWO</a:t>
            </a: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dirty="0">
                <a:latin typeface="+mj-lt"/>
                <a:ea typeface="微软雅黑" panose="020B0503020204020204" charset="-122"/>
              </a:rPr>
              <a:t>任务要求</a:t>
            </a:r>
          </a:p>
        </p:txBody>
      </p:sp>
      <p:sp>
        <p:nvSpPr>
          <p:cNvPr id="4" name="矩形 3"/>
          <p:cNvSpPr/>
          <p:nvPr/>
        </p:nvSpPr>
        <p:spPr>
          <a:xfrm>
            <a:off x="4889817" y="4139690"/>
            <a:ext cx="2412366" cy="1133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5" name="矩形 4"/>
          <p:cNvSpPr/>
          <p:nvPr/>
        </p:nvSpPr>
        <p:spPr>
          <a:xfrm>
            <a:off x="0" y="60523"/>
            <a:ext cx="2432076" cy="400110"/>
          </a:xfrm>
          <a:prstGeom prst="rect">
            <a:avLst/>
          </a:prstGeom>
        </p:spPr>
        <p:txBody>
          <a:bodyPr wrap="none">
            <a:spAutoFit/>
          </a:bodyPr>
          <a:lstStyle/>
          <a:p>
            <a:r>
              <a:rPr lang="zh-CN" altLang="en-US" sz="2000" dirty="0">
                <a:solidFill>
                  <a:schemeClr val="tx1">
                    <a:lumMod val="85000"/>
                    <a:lumOff val="15000"/>
                  </a:schemeClr>
                </a:solidFill>
              </a:rPr>
              <a:t>学校名称：</a:t>
            </a:r>
            <a:r>
              <a:rPr lang="en-US" altLang="zh-CN" sz="2000" dirty="0">
                <a:solidFill>
                  <a:schemeClr val="tx1">
                    <a:lumMod val="85000"/>
                    <a:lumOff val="15000"/>
                  </a:schemeClr>
                </a:solidFill>
              </a:rPr>
              <a:t>XXX</a:t>
            </a:r>
            <a:r>
              <a:rPr lang="zh-CN" altLang="en-US" sz="2000" dirty="0">
                <a:solidFill>
                  <a:schemeClr val="tx1">
                    <a:lumMod val="85000"/>
                    <a:lumOff val="15000"/>
                  </a:schemeClr>
                </a:solidFill>
              </a:rPr>
              <a:t>大学</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439257" cy="400110"/>
          </a:xfrm>
          <a:prstGeom prst="rect">
            <a:avLst/>
          </a:prstGeom>
        </p:spPr>
        <p:txBody>
          <a:bodyPr wrap="none">
            <a:spAutoFit/>
          </a:bodyPr>
          <a:lstStyle/>
          <a:p>
            <a:r>
              <a:rPr lang="en-US" altLang="zh-CN" sz="2000" dirty="0">
                <a:solidFill>
                  <a:schemeClr val="tx1">
                    <a:lumMod val="85000"/>
                    <a:lumOff val="15000"/>
                  </a:schemeClr>
                </a:solidFill>
              </a:rPr>
              <a:t>PART ONE </a:t>
            </a:r>
            <a:r>
              <a:rPr lang="zh-CN" altLang="en-US" sz="2000" dirty="0">
                <a:solidFill>
                  <a:schemeClr val="tx1">
                    <a:lumMod val="85000"/>
                    <a:lumOff val="15000"/>
                  </a:schemeClr>
                </a:solidFill>
              </a:rPr>
              <a:t>选题背景</a:t>
            </a:r>
          </a:p>
        </p:txBody>
      </p:sp>
      <p:sp>
        <p:nvSpPr>
          <p:cNvPr id="6" name="矩形 5"/>
          <p:cNvSpPr/>
          <p:nvPr/>
        </p:nvSpPr>
        <p:spPr>
          <a:xfrm>
            <a:off x="910633" y="1553824"/>
            <a:ext cx="2698175" cy="523220"/>
          </a:xfrm>
          <a:prstGeom prst="rect">
            <a:avLst/>
          </a:prstGeom>
        </p:spPr>
        <p:txBody>
          <a:bodyPr wrap="none">
            <a:spAutoFit/>
          </a:bodyPr>
          <a:lstStyle/>
          <a:p>
            <a:r>
              <a:rPr lang="zh-CN" altLang="en-US" sz="2800" dirty="0"/>
              <a:t>研究内容和意义</a:t>
            </a:r>
          </a:p>
        </p:txBody>
      </p:sp>
      <p:sp>
        <p:nvSpPr>
          <p:cNvPr id="9" name="矩形 8"/>
          <p:cNvSpPr/>
          <p:nvPr/>
        </p:nvSpPr>
        <p:spPr>
          <a:xfrm>
            <a:off x="910633" y="2305644"/>
            <a:ext cx="6550312"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本课题将基于生成对抗网络设计并实现一个闪存仿真器，用以仿真闪存的性能、可靠性等行为，支持不同干扰特性定量组合的闪存数据生成。</a:t>
            </a:r>
          </a:p>
        </p:txBody>
      </p:sp>
      <p:sp>
        <p:nvSpPr>
          <p:cNvPr id="11" name="矩形 10">
            <a:extLst>
              <a:ext uri="{FF2B5EF4-FFF2-40B4-BE49-F238E27FC236}">
                <a16:creationId xmlns:a16="http://schemas.microsoft.com/office/drawing/2014/main" id="{B4DF9500-7A96-4209-9CDC-98D293F40A88}"/>
              </a:ext>
            </a:extLst>
          </p:cNvPr>
          <p:cNvSpPr/>
          <p:nvPr/>
        </p:nvSpPr>
        <p:spPr>
          <a:xfrm>
            <a:off x="910633" y="3671800"/>
            <a:ext cx="6550312"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研究该课题的直接意义在于，它可以对不同测试条件进行定量组合，生成可媲美测试数据的结果，大大降低</a:t>
            </a:r>
            <a:r>
              <a:rPr lang="en-US" altLang="zh-CN" dirty="0">
                <a:solidFill>
                  <a:schemeClr val="tx1">
                    <a:lumMod val="95000"/>
                    <a:lumOff val="5000"/>
                  </a:schemeClr>
                </a:solidFill>
                <a:latin typeface="微软雅黑" panose="020B0503020204020204" charset="-122"/>
                <a:ea typeface="微软雅黑" panose="020B0503020204020204" charset="-122"/>
              </a:rPr>
              <a:t>3D</a:t>
            </a:r>
            <a:r>
              <a:rPr lang="zh-CN" altLang="en-US" dirty="0">
                <a:solidFill>
                  <a:schemeClr val="tx1">
                    <a:lumMod val="95000"/>
                    <a:lumOff val="5000"/>
                  </a:schemeClr>
                </a:solidFill>
                <a:latin typeface="微软雅黑" panose="020B0503020204020204" charset="-122"/>
                <a:ea typeface="微软雅黑" panose="020B0503020204020204" charset="-122"/>
              </a:rPr>
              <a:t>闪存测试的时间成本和空间成本。</a:t>
            </a:r>
          </a:p>
        </p:txBody>
      </p:sp>
    </p:spTree>
    <p:extLst>
      <p:ext uri="{BB962C8B-B14F-4D97-AF65-F5344CB8AC3E}">
        <p14:creationId xmlns:p14="http://schemas.microsoft.com/office/powerpoint/2010/main" val="1311437712"/>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439257" cy="400110"/>
          </a:xfrm>
          <a:prstGeom prst="rect">
            <a:avLst/>
          </a:prstGeom>
        </p:spPr>
        <p:txBody>
          <a:bodyPr wrap="none">
            <a:spAutoFit/>
          </a:bodyPr>
          <a:lstStyle/>
          <a:p>
            <a:r>
              <a:rPr lang="en-US" altLang="zh-CN" sz="2000" dirty="0">
                <a:solidFill>
                  <a:schemeClr val="tx1">
                    <a:lumMod val="85000"/>
                    <a:lumOff val="15000"/>
                  </a:schemeClr>
                </a:solidFill>
              </a:rPr>
              <a:t>PART ONE </a:t>
            </a:r>
            <a:r>
              <a:rPr lang="zh-CN" altLang="en-US" sz="2000" dirty="0">
                <a:solidFill>
                  <a:schemeClr val="tx1">
                    <a:lumMod val="85000"/>
                    <a:lumOff val="15000"/>
                  </a:schemeClr>
                </a:solidFill>
              </a:rPr>
              <a:t>选题背景</a:t>
            </a:r>
          </a:p>
        </p:txBody>
      </p:sp>
      <p:sp>
        <p:nvSpPr>
          <p:cNvPr id="6" name="矩形 5"/>
          <p:cNvSpPr/>
          <p:nvPr/>
        </p:nvSpPr>
        <p:spPr>
          <a:xfrm>
            <a:off x="910633" y="1553824"/>
            <a:ext cx="2339102" cy="523220"/>
          </a:xfrm>
          <a:prstGeom prst="rect">
            <a:avLst/>
          </a:prstGeom>
        </p:spPr>
        <p:txBody>
          <a:bodyPr wrap="none">
            <a:spAutoFit/>
          </a:bodyPr>
          <a:lstStyle/>
          <a:p>
            <a:r>
              <a:rPr lang="zh-CN" altLang="en-US" sz="2800" dirty="0"/>
              <a:t>具体问题分析</a:t>
            </a:r>
          </a:p>
        </p:txBody>
      </p:sp>
      <p:sp>
        <p:nvSpPr>
          <p:cNvPr id="9" name="矩形 8"/>
          <p:cNvSpPr/>
          <p:nvPr/>
        </p:nvSpPr>
        <p:spPr>
          <a:xfrm>
            <a:off x="910633" y="2305644"/>
            <a:ext cx="6550312"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实现一个闪存错误率仿真器，它可以从真实数据中学习闪存错误特性；当以一定的条件组合输入仿真器后可产生媲美真实数据的生成数据。</a:t>
            </a:r>
          </a:p>
        </p:txBody>
      </p:sp>
      <p:pic>
        <p:nvPicPr>
          <p:cNvPr id="4" name="图片 3">
            <a:extLst>
              <a:ext uri="{FF2B5EF4-FFF2-40B4-BE49-F238E27FC236}">
                <a16:creationId xmlns:a16="http://schemas.microsoft.com/office/drawing/2014/main" id="{EAEAD1BA-E852-41EB-AB8A-73DB25B6E0FC}"/>
              </a:ext>
            </a:extLst>
          </p:cNvPr>
          <p:cNvPicPr>
            <a:picLocks noChangeAspect="1"/>
          </p:cNvPicPr>
          <p:nvPr/>
        </p:nvPicPr>
        <p:blipFill>
          <a:blip r:embed="rId3"/>
          <a:stretch>
            <a:fillRect/>
          </a:stretch>
        </p:blipFill>
        <p:spPr>
          <a:xfrm>
            <a:off x="763136" y="3629026"/>
            <a:ext cx="8396635" cy="2790824"/>
          </a:xfrm>
          <a:prstGeom prst="rect">
            <a:avLst/>
          </a:prstGeom>
        </p:spPr>
      </p:pic>
    </p:spTree>
    <p:extLst>
      <p:ext uri="{BB962C8B-B14F-4D97-AF65-F5344CB8AC3E}">
        <p14:creationId xmlns:p14="http://schemas.microsoft.com/office/powerpoint/2010/main" val="382937601"/>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 (26)"/>
</p:tagLst>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6">
      <a:majorFont>
        <a:latin typeface="Segoe UI"/>
        <a:ea typeface="宋体"/>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470</TotalTime>
  <Words>2605</Words>
  <Application>Microsoft Office PowerPoint</Application>
  <PresentationFormat>宽屏</PresentationFormat>
  <Paragraphs>249</Paragraphs>
  <Slides>33</Slides>
  <Notes>32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微软雅黑</vt:lpstr>
      <vt:lpstr>微软雅黑 Light</vt:lpstr>
      <vt:lpstr>Arial</vt:lpstr>
      <vt:lpstr>Calibri</vt:lpstr>
      <vt:lpstr>Cambria Math</vt:lpstr>
      <vt:lpstr>Segoe UI</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嵩淼 孟</cp:lastModifiedBy>
  <cp:revision>109</cp:revision>
  <dcterms:created xsi:type="dcterms:W3CDTF">2015-08-18T02:51:00Z</dcterms:created>
  <dcterms:modified xsi:type="dcterms:W3CDTF">2020-05-13T03:59:34Z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